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1pPr>
    <a:lvl2pPr marL="0" marR="0" indent="4572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2pPr>
    <a:lvl3pPr marL="0" marR="0" indent="9144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3pPr>
    <a:lvl4pPr marL="0" marR="0" indent="13716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4pPr>
    <a:lvl5pPr marL="0" marR="0" indent="18288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5pPr>
    <a:lvl6pPr marL="0" marR="0" indent="22860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6pPr>
    <a:lvl7pPr marL="0" marR="0" indent="27432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7pPr>
    <a:lvl8pPr marL="0" marR="0" indent="32004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8pPr>
    <a:lvl9pPr marL="0" marR="0" indent="365760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p:restoredTop sz="94682"/>
  </p:normalViewPr>
  <p:slideViewPr>
    <p:cSldViewPr snapToGrid="0" snapToObjects="1">
      <p:cViewPr varScale="1">
        <p:scale>
          <a:sx n="106" d="100"/>
          <a:sy n="106" d="100"/>
        </p:scale>
        <p:origin x="9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1143000" y="685800"/>
            <a:ext cx="4572000" cy="3429000"/>
          </a:xfrm>
          <a:prstGeom prst="rect">
            <a:avLst/>
          </a:prstGeom>
        </p:spPr>
        <p:txBody>
          <a:bodyPr/>
          <a:lstStyle/>
          <a:p>
            <a:endParaRPr/>
          </a:p>
        </p:txBody>
      </p:sp>
      <p:sp>
        <p:nvSpPr>
          <p:cNvPr id="249" name="Shape 2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371865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381000" y="685800"/>
            <a:ext cx="6096000" cy="3429000"/>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r>
              <a:t>OBS! Lägg gärna in er föreningslogga på denna sidan!</a:t>
            </a:r>
          </a:p>
        </p:txBody>
      </p:sp>
    </p:spTree>
    <p:extLst>
      <p:ext uri="{BB962C8B-B14F-4D97-AF65-F5344CB8AC3E}">
        <p14:creationId xmlns:p14="http://schemas.microsoft.com/office/powerpoint/2010/main" val="148592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xfrm>
            <a:off x="381000" y="685800"/>
            <a:ext cx="6096000" cy="3429000"/>
          </a:xfrm>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r>
              <a:t>Syfte:</a:t>
            </a:r>
          </a:p>
          <a:p>
            <a:pPr marL="171450" indent="-171450">
              <a:buSzPct val="100000"/>
              <a:buChar char="-"/>
            </a:pPr>
            <a:r>
              <a:t>Att tydliggöra vad som kommer att hända under mötet.</a:t>
            </a:r>
          </a:p>
          <a:p>
            <a:endParaRPr/>
          </a:p>
          <a:p>
            <a:r>
              <a:t>Tänk på:</a:t>
            </a:r>
          </a:p>
          <a:p>
            <a:pPr marL="171450" indent="-171450">
              <a:buSzPct val="100000"/>
              <a:buChar char="-"/>
            </a:pPr>
            <a:r>
              <a:t>Inled med att presentera ledarteamet, programmet för kvällen samt ev pauser och sluttid</a:t>
            </a:r>
          </a:p>
          <a:p>
            <a:pPr marL="171450" indent="-171450">
              <a:buSzPct val="100000"/>
              <a:buChar char="-"/>
            </a:pPr>
            <a:r>
              <a:t>Låt föräldrarna presentera sig kort med namn och vilket barn de är förälder till</a:t>
            </a:r>
          </a:p>
          <a:p>
            <a:pPr marL="171450" indent="-171450">
              <a:buSzPct val="100000"/>
              <a:buChar char="-"/>
            </a:pPr>
            <a:r>
              <a:t>Kort presentation av föreningen. Är det en förening med fokus på bredd/elit? Finns det en uttalad policy – visa denna och berätta var de kan få tag på den. </a:t>
            </a:r>
          </a:p>
          <a:p>
            <a:pPr marL="171450" indent="-171450">
              <a:buSzPct val="100000"/>
              <a:buChar char="-"/>
            </a:pPr>
            <a:r>
              <a:t>När nedanstående bilder kring barn- och ungdomsidrott har gåtts igenom så tar ni upp frågor som rör säsongsplanering och övriga saker som ni behöver informeras om.</a:t>
            </a:r>
          </a:p>
          <a:p>
            <a:pPr marL="171450" indent="-171450">
              <a:buSzPct val="100000"/>
              <a:buChar char="-"/>
            </a:pPr>
            <a:endParaRPr/>
          </a:p>
        </p:txBody>
      </p:sp>
    </p:spTree>
    <p:extLst>
      <p:ext uri="{BB962C8B-B14F-4D97-AF65-F5344CB8AC3E}">
        <p14:creationId xmlns:p14="http://schemas.microsoft.com/office/powerpoint/2010/main" val="54261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t>Syfte:</a:t>
            </a:r>
          </a:p>
          <a:p>
            <a:pPr marL="171450" indent="-171450">
              <a:buSzPct val="100000"/>
              <a:buChar char="-"/>
            </a:pPr>
            <a:r>
              <a:t>Att belysa vikten av ett positivt beteende kring barn- och ungdomsidrott</a:t>
            </a:r>
          </a:p>
          <a:p>
            <a:pPr marL="171450" indent="-171450">
              <a:buSzPct val="100000"/>
              <a:buChar char="-"/>
            </a:pPr>
            <a:r>
              <a:t>Detta är grunden till kommande diskussioner under mötet.</a:t>
            </a:r>
          </a:p>
          <a:p>
            <a:endParaRPr/>
          </a:p>
          <a:p>
            <a:r>
              <a:t>Tänk på:</a:t>
            </a:r>
          </a:p>
          <a:p>
            <a:pPr marL="171450" lvl="1" indent="-171450">
              <a:buSzPct val="100000"/>
              <a:buChar char="-"/>
            </a:pPr>
            <a:r>
              <a:t>Fråga hur många som sett skylten tidigare?</a:t>
            </a:r>
          </a:p>
          <a:p>
            <a:pPr marL="171450" lvl="1" indent="-171450">
              <a:buSzPct val="100000"/>
              <a:buChar char="-"/>
            </a:pPr>
            <a:r>
              <a:t>Be föräldrarna reflektera i någon minut om vad de olika budskapen betyder för dem. </a:t>
            </a:r>
          </a:p>
          <a:p>
            <a:pPr marL="171450" lvl="1" indent="-171450">
              <a:buSzPct val="100000"/>
              <a:buChar char="-"/>
            </a:pPr>
            <a:r>
              <a:t>Kan vi stå bakom den?</a:t>
            </a:r>
          </a:p>
        </p:txBody>
      </p:sp>
    </p:spTree>
    <p:extLst>
      <p:ext uri="{BB962C8B-B14F-4D97-AF65-F5344CB8AC3E}">
        <p14:creationId xmlns:p14="http://schemas.microsoft.com/office/powerpoint/2010/main" val="149048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xfrm>
            <a:off x="381000" y="685800"/>
            <a:ext cx="6096000" cy="3429000"/>
          </a:xfrm>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Syfte: </a:t>
            </a:r>
          </a:p>
          <a:p>
            <a:pPr marL="171450" indent="-171450">
              <a:buSzPct val="100000"/>
              <a:buChar char="-"/>
            </a:pPr>
            <a:r>
              <a:t>Att föräldrarna får tänka till kring deras motiv till vad som är viktigt med barnets idrottande, men också om dessa motiv stämmer överens med barnets.</a:t>
            </a:r>
          </a:p>
          <a:p>
            <a:r>
              <a:t>Tänk på:</a:t>
            </a:r>
          </a:p>
          <a:p>
            <a:pPr marL="171450" indent="-171450">
              <a:buSzPct val="100000"/>
              <a:buChar char="-"/>
            </a:pPr>
            <a:r>
              <a:t>Dela ut skattningen till föräldrarna och be dem fördela de 100 poängen under någon minut. Låt de diskutera sina svar med sin granne i någon minut.</a:t>
            </a:r>
          </a:p>
          <a:p>
            <a:pPr marL="171450" indent="-171450">
              <a:buSzPct val="100000"/>
              <a:buChar char="-"/>
            </a:pPr>
            <a:r>
              <a:t>Fråga föräldrarna hur de tror att deras barn hade svarat.</a:t>
            </a:r>
          </a:p>
          <a:p>
            <a:pPr marL="171450" indent="-171450">
              <a:buSzPct val="100000"/>
              <a:buChar char="-"/>
            </a:pPr>
            <a:r>
              <a:t>Ni kan som ledare låta barnen fylla i skattningen redan innan mötet för att ha något att jämföra med. Om inte, så kan ni göra det efteråt på en träning eller be föräldrarna göra det tillsammans med sina barn (utan att påverka dem)</a:t>
            </a:r>
          </a:p>
        </p:txBody>
      </p:sp>
    </p:spTree>
    <p:extLst>
      <p:ext uri="{BB962C8B-B14F-4D97-AF65-F5344CB8AC3E}">
        <p14:creationId xmlns:p14="http://schemas.microsoft.com/office/powerpoint/2010/main" val="22393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Syfte:</a:t>
            </a:r>
          </a:p>
          <a:p>
            <a:pPr marL="171450" indent="-171450">
              <a:buSzPct val="100000"/>
              <a:buChar char="-"/>
            </a:pPr>
            <a:r>
              <a:t>Att få igång en diskussion kring föräldrars beteende.</a:t>
            </a:r>
          </a:p>
          <a:p>
            <a:pPr marL="171450" indent="-171450">
              <a:buSzPct val="100000"/>
              <a:buChar char="-"/>
            </a:pPr>
            <a:r>
              <a:t>Att förhoppningsvis gemensamt få fram några punkter som alla kan stå bakom om vad som ska gälla i föräldragruppen vid träning/match/tävling.</a:t>
            </a:r>
          </a:p>
          <a:p>
            <a:endParaRPr/>
          </a:p>
          <a:p>
            <a:r>
              <a:t>Tänk på:</a:t>
            </a:r>
          </a:p>
          <a:p>
            <a:pPr marL="171450" indent="-171450">
              <a:buSzPct val="100000"/>
              <a:buChar char="-"/>
            </a:pPr>
            <a:r>
              <a:t>Ni väljer själva vilka frågeställningar ni vill ta upp. </a:t>
            </a:r>
          </a:p>
          <a:p>
            <a:pPr marL="171450" indent="-171450">
              <a:buSzPct val="100000"/>
              <a:buChar char="-"/>
            </a:pPr>
            <a:r>
              <a:t>Be föräldrarna diskutera 2&amp;2 eller i smågrupper i några minuter. </a:t>
            </a:r>
          </a:p>
          <a:p>
            <a:pPr marL="171450" indent="-171450">
              <a:buSzPct val="100000"/>
              <a:buChar char="-"/>
            </a:pPr>
            <a:r>
              <a:t>Ta upp föräldrarnas svar i storgrupp. Kan vi enas om några gemensamma punkter som alla kan stå bakom?</a:t>
            </a:r>
          </a:p>
        </p:txBody>
      </p:sp>
    </p:spTree>
    <p:extLst>
      <p:ext uri="{BB962C8B-B14F-4D97-AF65-F5344CB8AC3E}">
        <p14:creationId xmlns:p14="http://schemas.microsoft.com/office/powerpoint/2010/main" val="121199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r>
              <a:t>Syfte:</a:t>
            </a:r>
          </a:p>
          <a:p>
            <a:r>
              <a:t>- Att ge ny kunskap till föräldrarna</a:t>
            </a:r>
          </a:p>
          <a:p>
            <a:r>
              <a:t>- Att få föräldrarna att reflektera över sin egen roll och om deras bild av sig själva stämmer överens med vad deras barn och andra upplever.</a:t>
            </a:r>
          </a:p>
          <a:p>
            <a:endParaRPr/>
          </a:p>
          <a:p>
            <a:r>
              <a:t>Tänk på:</a:t>
            </a:r>
          </a:p>
          <a:p>
            <a:pPr marL="171450" indent="-171450">
              <a:buSzPct val="100000"/>
              <a:buChar char="-"/>
            </a:pPr>
            <a:r>
              <a:t>Detta är några resultat av en doktorsavhandling kring upplevd föräldrapress inom idrotten. </a:t>
            </a:r>
          </a:p>
          <a:p>
            <a:pPr marL="171450" indent="-171450">
              <a:buSzPct val="100000"/>
              <a:buChar char="-"/>
            </a:pPr>
            <a:r>
              <a:t>Om ni har tid så kan ni fråga föräldrarna vilka tankar dessa fakta väcker hos dem.</a:t>
            </a:r>
          </a:p>
        </p:txBody>
      </p:sp>
    </p:spTree>
    <p:extLst>
      <p:ext uri="{BB962C8B-B14F-4D97-AF65-F5344CB8AC3E}">
        <p14:creationId xmlns:p14="http://schemas.microsoft.com/office/powerpoint/2010/main" val="107696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Syfte:</a:t>
            </a:r>
          </a:p>
          <a:p>
            <a:r>
              <a:t>- Att ge ny kunskap till föräldrarna</a:t>
            </a:r>
          </a:p>
          <a:p>
            <a:r>
              <a:t>- Att visa på att betydelsen av att vilja tävla skiljer sig väldigt mycket åt hos olika barn.</a:t>
            </a:r>
          </a:p>
          <a:p>
            <a:endParaRPr/>
          </a:p>
          <a:p>
            <a:r>
              <a:t>Tänk på:</a:t>
            </a:r>
          </a:p>
          <a:p>
            <a:pPr marL="171450" indent="-171450">
              <a:buSzPct val="100000"/>
              <a:buChar char="-"/>
            </a:pPr>
            <a:r>
              <a:t>Siffrorna är från Ungdomsbarometern 2016 och handlar om vilken betydelse ungdomar lägger i att tävla i sitt idrottsutövande.</a:t>
            </a:r>
          </a:p>
          <a:p>
            <a:pPr marL="171450" indent="-171450">
              <a:buSzPct val="100000"/>
              <a:buChar char="-"/>
            </a:pPr>
            <a:r>
              <a:t>Siffrorna visar komplexiteten av att vara tränare/ledare och hur allas behov ska kunna tillgodoses.</a:t>
            </a:r>
          </a:p>
          <a:p>
            <a:pPr marL="171450" indent="-171450">
              <a:buSzPct val="100000"/>
              <a:buChar char="-"/>
            </a:pPr>
            <a:r>
              <a:t>Om ni har tid så kan ni fråga föräldrarna vilka tankar dess fakta väcker hos dem.</a:t>
            </a:r>
          </a:p>
        </p:txBody>
      </p:sp>
    </p:spTree>
    <p:extLst>
      <p:ext uri="{BB962C8B-B14F-4D97-AF65-F5344CB8AC3E}">
        <p14:creationId xmlns:p14="http://schemas.microsoft.com/office/powerpoint/2010/main" val="160047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r>
              <a:t>Syfte:</a:t>
            </a:r>
          </a:p>
          <a:p>
            <a:pPr marL="171450" indent="-171450">
              <a:buSzPct val="100000"/>
              <a:buChar char="-"/>
            </a:pPr>
            <a:r>
              <a:t>Att belysa vikten av att lyssna på barnen. Det är barnen som är experter om barnidrott!</a:t>
            </a:r>
          </a:p>
          <a:p>
            <a:pPr marL="171450" indent="-171450">
              <a:buSzPct val="100000"/>
              <a:buChar char="-"/>
            </a:pPr>
            <a:r>
              <a:t>Att belysa vikten av att ha ett barnperspektiv, att alltid sätta barnens bästa i främsta rummet.</a:t>
            </a:r>
          </a:p>
          <a:p>
            <a:endParaRPr/>
          </a:p>
          <a:p>
            <a:r>
              <a:t>Tänk på:</a:t>
            </a:r>
          </a:p>
          <a:p>
            <a:pPr marL="171450" indent="-171450">
              <a:buSzPct val="100000"/>
              <a:buChar char="-"/>
            </a:pPr>
            <a:r>
              <a:t>Detta är en bild som inte behöver läggas för mycket tid på vid mötet, men nämn gärna syftet med bilden för föräldrarna. Tid bör däremot alltid läggas på att lyssna på barnen!</a:t>
            </a:r>
          </a:p>
          <a:p>
            <a:pPr marL="171450" indent="-171450">
              <a:buSzPct val="100000"/>
              <a:buChar char="-"/>
            </a:pPr>
            <a:endParaRPr/>
          </a:p>
        </p:txBody>
      </p:sp>
    </p:spTree>
    <p:extLst>
      <p:ext uri="{BB962C8B-B14F-4D97-AF65-F5344CB8AC3E}">
        <p14:creationId xmlns:p14="http://schemas.microsoft.com/office/powerpoint/2010/main" val="199997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Syfte:</a:t>
            </a:r>
          </a:p>
          <a:p>
            <a:r>
              <a:t>- Frågeställningar som är värda att fundera kring men som inte ges tid att diskutera i detta forumet.</a:t>
            </a:r>
          </a:p>
          <a:p>
            <a:endParaRPr/>
          </a:p>
          <a:p>
            <a:r>
              <a:t>Tänk på:</a:t>
            </a:r>
          </a:p>
          <a:p>
            <a:r>
              <a:t>- Visa bilden och be föräldrarna att ta med sig frågorna hem att fundera på.</a:t>
            </a:r>
          </a:p>
        </p:txBody>
      </p:sp>
    </p:spTree>
    <p:extLst>
      <p:ext uri="{BB962C8B-B14F-4D97-AF65-F5344CB8AC3E}">
        <p14:creationId xmlns:p14="http://schemas.microsoft.com/office/powerpoint/2010/main" val="116359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16"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7"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8"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9"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20"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1"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2" name="Title Text"/>
          <p:cNvSpPr>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3" name="Body Level One…"/>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4"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5"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26"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27"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28"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29"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30"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Rubrik och lodrät text">
    <p:spTree>
      <p:nvGrpSpPr>
        <p:cNvPr id="1" name=""/>
        <p:cNvGrpSpPr/>
        <p:nvPr/>
      </p:nvGrpSpPr>
      <p:grpSpPr>
        <a:xfrm>
          <a:off x="0" y="0"/>
          <a:ext cx="0" cy="0"/>
          <a:chOff x="0" y="0"/>
          <a:chExt cx="0" cy="0"/>
        </a:xfrm>
      </p:grpSpPr>
      <p:pic>
        <p:nvPicPr>
          <p:cNvPr id="193"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94"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95"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96"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97"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98"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99" name="Title Text"/>
          <p:cNvSpPr>
            <a:spLocks noGrp="1"/>
          </p:cNvSpPr>
          <p:nvPr>
            <p:ph type="title"/>
          </p:nvPr>
        </p:nvSpPr>
        <p:spPr>
          <a:xfrm>
            <a:off x="838200" y="365125"/>
            <a:ext cx="10515600" cy="1325563"/>
          </a:xfrm>
          <a:prstGeom prst="rect">
            <a:avLst/>
          </a:prstGeom>
        </p:spPr>
        <p:txBody>
          <a:bodyPr/>
          <a:lstStyle/>
          <a:p>
            <a:r>
              <a:t>Title Text</a:t>
            </a:r>
          </a:p>
        </p:txBody>
      </p:sp>
      <p:sp>
        <p:nvSpPr>
          <p:cNvPr id="200" name="Body Level One…"/>
          <p:cNvSpPr>
            <a:spLocks noGrp="1"/>
          </p:cNvSpPr>
          <p:nvPr>
            <p:ph type="body" idx="1"/>
          </p:nvPr>
        </p:nvSpPr>
        <p:spPr>
          <a:xfrm>
            <a:off x="838200" y="1825625"/>
            <a:ext cx="10515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1"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02"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203"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204"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205"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206"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207"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Lodrät rubrik och text">
    <p:spTree>
      <p:nvGrpSpPr>
        <p:cNvPr id="1" name=""/>
        <p:cNvGrpSpPr/>
        <p:nvPr/>
      </p:nvGrpSpPr>
      <p:grpSpPr>
        <a:xfrm>
          <a:off x="0" y="0"/>
          <a:ext cx="0" cy="0"/>
          <a:chOff x="0" y="0"/>
          <a:chExt cx="0" cy="0"/>
        </a:xfrm>
      </p:grpSpPr>
      <p:pic>
        <p:nvPicPr>
          <p:cNvPr id="214"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215"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216"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217"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218"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19"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20" name="Title Text"/>
          <p:cNvSpPr>
            <a:spLocks noGrp="1"/>
          </p:cNvSpPr>
          <p:nvPr>
            <p:ph type="title"/>
          </p:nvPr>
        </p:nvSpPr>
        <p:spPr>
          <a:xfrm>
            <a:off x="8724900" y="365125"/>
            <a:ext cx="2628900" cy="5811838"/>
          </a:xfrm>
          <a:prstGeom prst="rect">
            <a:avLst/>
          </a:prstGeom>
        </p:spPr>
        <p:txBody>
          <a:bodyPr/>
          <a:lstStyle/>
          <a:p>
            <a:r>
              <a:t>Title Text</a:t>
            </a:r>
          </a:p>
        </p:txBody>
      </p:sp>
      <p:sp>
        <p:nvSpPr>
          <p:cNvPr id="221" name="Body Level One…"/>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2"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23"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224"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225"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226"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227"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228"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Rubrik och innehåll">
    <p:spTree>
      <p:nvGrpSpPr>
        <p:cNvPr id="1" name=""/>
        <p:cNvGrpSpPr/>
        <p:nvPr/>
      </p:nvGrpSpPr>
      <p:grpSpPr>
        <a:xfrm>
          <a:off x="0" y="0"/>
          <a:ext cx="0" cy="0"/>
          <a:chOff x="0" y="0"/>
          <a:chExt cx="0" cy="0"/>
        </a:xfrm>
      </p:grpSpPr>
      <p:sp>
        <p:nvSpPr>
          <p:cNvPr id="235" name="Title Text"/>
          <p:cNvSpPr>
            <a:spLocks noGrp="1"/>
          </p:cNvSpPr>
          <p:nvPr>
            <p:ph type="title"/>
          </p:nvPr>
        </p:nvSpPr>
        <p:spPr>
          <a:xfrm>
            <a:off x="838200" y="365125"/>
            <a:ext cx="10515600" cy="1325563"/>
          </a:xfrm>
          <a:prstGeom prst="rect">
            <a:avLst/>
          </a:prstGeom>
        </p:spPr>
        <p:txBody>
          <a:bodyPr/>
          <a:lstStyle/>
          <a:p>
            <a:r>
              <a:t>Title Text</a:t>
            </a:r>
          </a:p>
        </p:txBody>
      </p:sp>
      <p:pic>
        <p:nvPicPr>
          <p:cNvPr id="236"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237"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238"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239"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240"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41"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242" name="Slide Number"/>
          <p:cNvSpPr>
            <a:spLocks noGrp="1"/>
          </p:cNvSpPr>
          <p:nvPr>
            <p:ph type="sldNum" sz="quarter" idx="2"/>
          </p:nvPr>
        </p:nvSpPr>
        <p:spPr>
          <a:xfrm>
            <a:off x="5892800" y="6172200"/>
            <a:ext cx="2844800" cy="368301"/>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37" name="Title Text"/>
          <p:cNvSpPr>
            <a:spLocks noGrp="1"/>
          </p:cNvSpPr>
          <p:nvPr>
            <p:ph type="title"/>
          </p:nvPr>
        </p:nvSpPr>
        <p:spPr>
          <a:prstGeom prst="rect">
            <a:avLst/>
          </a:prstGeom>
        </p:spPr>
        <p:txBody>
          <a:bodyPr/>
          <a:lstStyle/>
          <a:p>
            <a:r>
              <a:t>Title Text</a:t>
            </a:r>
          </a:p>
        </p:txBody>
      </p:sp>
      <p:sp>
        <p:nvSpPr>
          <p:cNvPr id="3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vsnittsrubrik">
    <p:spTree>
      <p:nvGrpSpPr>
        <p:cNvPr id="1" name=""/>
        <p:cNvGrpSpPr/>
        <p:nvPr/>
      </p:nvGrpSpPr>
      <p:grpSpPr>
        <a:xfrm>
          <a:off x="0" y="0"/>
          <a:ext cx="0" cy="0"/>
          <a:chOff x="0" y="0"/>
          <a:chExt cx="0" cy="0"/>
        </a:xfrm>
      </p:grpSpPr>
      <p:pic>
        <p:nvPicPr>
          <p:cNvPr id="46"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47"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48"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49"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50"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51"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52" name="Title Text"/>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53" name="Body Level One…"/>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4"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55"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56"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57"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58"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59"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60"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vå innehållsdelar">
    <p:spTree>
      <p:nvGrpSpPr>
        <p:cNvPr id="1" name=""/>
        <p:cNvGrpSpPr/>
        <p:nvPr/>
      </p:nvGrpSpPr>
      <p:grpSpPr>
        <a:xfrm>
          <a:off x="0" y="0"/>
          <a:ext cx="0" cy="0"/>
          <a:chOff x="0" y="0"/>
          <a:chExt cx="0" cy="0"/>
        </a:xfrm>
      </p:grpSpPr>
      <p:pic>
        <p:nvPicPr>
          <p:cNvPr id="67"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68"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69"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70"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71"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72"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73" name="Title Text"/>
          <p:cNvSpPr>
            <a:spLocks noGrp="1"/>
          </p:cNvSpPr>
          <p:nvPr>
            <p:ph type="title"/>
          </p:nvPr>
        </p:nvSpPr>
        <p:spPr>
          <a:xfrm>
            <a:off x="838200" y="365125"/>
            <a:ext cx="10515600" cy="1325563"/>
          </a:xfrm>
          <a:prstGeom prst="rect">
            <a:avLst/>
          </a:prstGeom>
        </p:spPr>
        <p:txBody>
          <a:bodyPr/>
          <a:lstStyle/>
          <a:p>
            <a:r>
              <a:t>Title Text</a:t>
            </a:r>
          </a:p>
        </p:txBody>
      </p:sp>
      <p:sp>
        <p:nvSpPr>
          <p:cNvPr id="74" name="Body Level One…"/>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76"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77"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78"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79"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80"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81"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Jämförelse">
    <p:spTree>
      <p:nvGrpSpPr>
        <p:cNvPr id="1" name=""/>
        <p:cNvGrpSpPr/>
        <p:nvPr/>
      </p:nvGrpSpPr>
      <p:grpSpPr>
        <a:xfrm>
          <a:off x="0" y="0"/>
          <a:ext cx="0" cy="0"/>
          <a:chOff x="0" y="0"/>
          <a:chExt cx="0" cy="0"/>
        </a:xfrm>
      </p:grpSpPr>
      <p:pic>
        <p:nvPicPr>
          <p:cNvPr id="88"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89"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90"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91"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92"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93"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94" name="Title Text"/>
          <p:cNvSpPr>
            <a:spLocks noGrp="1"/>
          </p:cNvSpPr>
          <p:nvPr>
            <p:ph type="title"/>
          </p:nvPr>
        </p:nvSpPr>
        <p:spPr>
          <a:xfrm>
            <a:off x="839787" y="365125"/>
            <a:ext cx="10515601" cy="1325563"/>
          </a:xfrm>
          <a:prstGeom prst="rect">
            <a:avLst/>
          </a:prstGeom>
        </p:spPr>
        <p:txBody>
          <a:bodyPr/>
          <a:lstStyle/>
          <a:p>
            <a:r>
              <a:t>Title Text</a:t>
            </a:r>
          </a:p>
        </p:txBody>
      </p:sp>
      <p:sp>
        <p:nvSpPr>
          <p:cNvPr id="95" name="Body Level One…"/>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6" name="Rectangle"/>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a:pPr>
            <a:endParaRPr/>
          </a:p>
        </p:txBody>
      </p:sp>
      <p:sp>
        <p:nvSpPr>
          <p:cNvPr id="97"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98"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99"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00"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01"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02"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03"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Endast rubrik">
    <p:spTree>
      <p:nvGrpSpPr>
        <p:cNvPr id="1" name=""/>
        <p:cNvGrpSpPr/>
        <p:nvPr/>
      </p:nvGrpSpPr>
      <p:grpSpPr>
        <a:xfrm>
          <a:off x="0" y="0"/>
          <a:ext cx="0" cy="0"/>
          <a:chOff x="0" y="0"/>
          <a:chExt cx="0" cy="0"/>
        </a:xfrm>
      </p:grpSpPr>
      <p:pic>
        <p:nvPicPr>
          <p:cNvPr id="110"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11"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12"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13"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14"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15"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16" name="Title Text"/>
          <p:cNvSpPr>
            <a:spLocks noGrp="1"/>
          </p:cNvSpPr>
          <p:nvPr>
            <p:ph type="title"/>
          </p:nvPr>
        </p:nvSpPr>
        <p:spPr>
          <a:xfrm>
            <a:off x="838200" y="365125"/>
            <a:ext cx="10515600" cy="1325563"/>
          </a:xfrm>
          <a:prstGeom prst="rect">
            <a:avLst/>
          </a:prstGeom>
        </p:spPr>
        <p:txBody>
          <a:bodyPr/>
          <a:lstStyle/>
          <a:p>
            <a:r>
              <a:t>Title Text</a:t>
            </a:r>
          </a:p>
        </p:txBody>
      </p:sp>
      <p:sp>
        <p:nvSpPr>
          <p:cNvPr id="117"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18"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119"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20"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21"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22"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23"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om">
    <p:spTree>
      <p:nvGrpSpPr>
        <p:cNvPr id="1" name=""/>
        <p:cNvGrpSpPr/>
        <p:nvPr/>
      </p:nvGrpSpPr>
      <p:grpSpPr>
        <a:xfrm>
          <a:off x="0" y="0"/>
          <a:ext cx="0" cy="0"/>
          <a:chOff x="0" y="0"/>
          <a:chExt cx="0" cy="0"/>
        </a:xfrm>
      </p:grpSpPr>
      <p:pic>
        <p:nvPicPr>
          <p:cNvPr id="130"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31"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32"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33"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34"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35"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36"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37"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138"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39"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40"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41"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42"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nnehåll med bildtext">
    <p:spTree>
      <p:nvGrpSpPr>
        <p:cNvPr id="1" name=""/>
        <p:cNvGrpSpPr/>
        <p:nvPr/>
      </p:nvGrpSpPr>
      <p:grpSpPr>
        <a:xfrm>
          <a:off x="0" y="0"/>
          <a:ext cx="0" cy="0"/>
          <a:chOff x="0" y="0"/>
          <a:chExt cx="0" cy="0"/>
        </a:xfrm>
      </p:grpSpPr>
      <p:pic>
        <p:nvPicPr>
          <p:cNvPr id="149"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50"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51"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52"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53"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54"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55" name="Title Text"/>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6" name="Body Level One…"/>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7" name="Rectangle"/>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158"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59"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160"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61"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62"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63"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64"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ild med bildtext">
    <p:spTree>
      <p:nvGrpSpPr>
        <p:cNvPr id="1" name=""/>
        <p:cNvGrpSpPr/>
        <p:nvPr/>
      </p:nvGrpSpPr>
      <p:grpSpPr>
        <a:xfrm>
          <a:off x="0" y="0"/>
          <a:ext cx="0" cy="0"/>
          <a:chOff x="0" y="0"/>
          <a:chExt cx="0" cy="0"/>
        </a:xfrm>
      </p:grpSpPr>
      <p:pic>
        <p:nvPicPr>
          <p:cNvPr id="171"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72"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73"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74"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75"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76"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77" name="Title Text"/>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78" name="Image"/>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79" name="Body Level One…"/>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80" name="Rectangle"/>
          <p:cNvSpPr/>
          <p:nvPr/>
        </p:nvSpPr>
        <p:spPr>
          <a:xfrm>
            <a:off x="0" y="-5691"/>
            <a:ext cx="12192000" cy="833809"/>
          </a:xfrm>
          <a:prstGeom prst="rect">
            <a:avLst/>
          </a:prstGeom>
          <a:solidFill>
            <a:srgbClr val="000000"/>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sp>
        <p:nvSpPr>
          <p:cNvPr id="181" name="Rectangle"/>
          <p:cNvSpPr/>
          <p:nvPr/>
        </p:nvSpPr>
        <p:spPr>
          <a:xfrm flipV="1">
            <a:off x="0" y="820781"/>
            <a:ext cx="12192000" cy="45720"/>
          </a:xfrm>
          <a:prstGeom prst="rect">
            <a:avLst/>
          </a:prstGeom>
          <a:solidFill>
            <a:srgbClr val="F8C41A"/>
          </a:solidFill>
          <a:ln w="12700">
            <a:miter lim="400000"/>
          </a:ln>
        </p:spPr>
        <p:txBody>
          <a:bodyPr lIns="45719" rIns="45719"/>
          <a:lstStyle/>
          <a:p>
            <a:pPr algn="l">
              <a:defRPr sz="3000" b="0" i="0">
                <a:solidFill>
                  <a:srgbClr val="000000"/>
                </a:solidFill>
                <a:effectLst/>
                <a:latin typeface="+mj-lt"/>
                <a:ea typeface="+mj-ea"/>
                <a:cs typeface="+mj-cs"/>
                <a:sym typeface="Calibri"/>
              </a:defRPr>
            </a:pPr>
            <a:endParaRPr/>
          </a:p>
        </p:txBody>
      </p:sp>
      <p:pic>
        <p:nvPicPr>
          <p:cNvPr id="182" name="image1.png" descr="image1.png"/>
          <p:cNvPicPr>
            <a:picLocks noChangeAspect="1"/>
          </p:cNvPicPr>
          <p:nvPr/>
        </p:nvPicPr>
        <p:blipFill>
          <a:blip r:embed="rId2">
            <a:extLst/>
          </a:blip>
          <a:srcRect t="15453" r="63651" b="29773"/>
          <a:stretch>
            <a:fillRect/>
          </a:stretch>
        </p:blipFill>
        <p:spPr>
          <a:xfrm>
            <a:off x="9291145" y="5268417"/>
            <a:ext cx="2531036" cy="1146715"/>
          </a:xfrm>
          <a:prstGeom prst="rect">
            <a:avLst/>
          </a:prstGeom>
          <a:ln w="12700">
            <a:miter lim="400000"/>
          </a:ln>
        </p:spPr>
      </p:pic>
      <p:pic>
        <p:nvPicPr>
          <p:cNvPr id="183" name="image1.png" descr="image1.png"/>
          <p:cNvPicPr>
            <a:picLocks noChangeAspect="1"/>
          </p:cNvPicPr>
          <p:nvPr/>
        </p:nvPicPr>
        <p:blipFill>
          <a:blip r:embed="rId2">
            <a:extLst/>
          </a:blip>
          <a:srcRect l="36749" t="13439" r="41362" b="33796"/>
          <a:stretch>
            <a:fillRect/>
          </a:stretch>
        </p:blipFill>
        <p:spPr>
          <a:xfrm>
            <a:off x="9933882" y="2374450"/>
            <a:ext cx="1831700" cy="1326342"/>
          </a:xfrm>
          <a:prstGeom prst="rect">
            <a:avLst/>
          </a:prstGeom>
          <a:ln w="12700">
            <a:miter lim="400000"/>
          </a:ln>
        </p:spPr>
      </p:pic>
      <p:pic>
        <p:nvPicPr>
          <p:cNvPr id="184" name="image1.png" descr="image1.png"/>
          <p:cNvPicPr>
            <a:picLocks noChangeAspect="1"/>
          </p:cNvPicPr>
          <p:nvPr/>
        </p:nvPicPr>
        <p:blipFill>
          <a:blip r:embed="rId2">
            <a:extLst/>
          </a:blip>
          <a:srcRect l="59061" r="24246" b="30528"/>
          <a:stretch>
            <a:fillRect/>
          </a:stretch>
        </p:blipFill>
        <p:spPr>
          <a:xfrm>
            <a:off x="10182684" y="3640983"/>
            <a:ext cx="1306642" cy="1635377"/>
          </a:xfrm>
          <a:prstGeom prst="rect">
            <a:avLst/>
          </a:prstGeom>
          <a:ln w="12700">
            <a:miter lim="400000"/>
          </a:ln>
        </p:spPr>
      </p:pic>
      <p:pic>
        <p:nvPicPr>
          <p:cNvPr id="185" name="image1.png" descr="image1.png"/>
          <p:cNvPicPr>
            <a:picLocks noChangeAspect="1"/>
          </p:cNvPicPr>
          <p:nvPr/>
        </p:nvPicPr>
        <p:blipFill>
          <a:blip r:embed="rId2">
            <a:extLst/>
          </a:blip>
          <a:srcRect l="75480" t="15775" b="31462"/>
          <a:stretch>
            <a:fillRect/>
          </a:stretch>
        </p:blipFill>
        <p:spPr>
          <a:xfrm>
            <a:off x="10061574" y="1284262"/>
            <a:ext cx="1836739" cy="1187451"/>
          </a:xfrm>
          <a:prstGeom prst="rect">
            <a:avLst/>
          </a:prstGeom>
          <a:ln w="12700">
            <a:miter lim="400000"/>
          </a:ln>
        </p:spPr>
      </p:pic>
      <p:sp>
        <p:nvSpPr>
          <p:cNvPr id="186" name="Slide Number"/>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838200" y="7207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838199" y="2077059"/>
            <a:ext cx="10515601" cy="435133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image1.png" descr="image1.png"/>
          <p:cNvPicPr>
            <a:picLocks noChangeAspect="1"/>
          </p:cNvPicPr>
          <p:nvPr/>
        </p:nvPicPr>
        <p:blipFill>
          <a:blip r:embed="rId14">
            <a:extLst/>
          </a:blip>
          <a:srcRect t="15453" r="63651" b="29773"/>
          <a:stretch>
            <a:fillRect/>
          </a:stretch>
        </p:blipFill>
        <p:spPr>
          <a:xfrm>
            <a:off x="7363201" y="6123417"/>
            <a:ext cx="1405890" cy="636955"/>
          </a:xfrm>
          <a:prstGeom prst="rect">
            <a:avLst/>
          </a:prstGeom>
          <a:ln w="12700">
            <a:miter lim="400000"/>
          </a:ln>
        </p:spPr>
      </p:pic>
      <p:pic>
        <p:nvPicPr>
          <p:cNvPr id="5" name="image1.png" descr="image1.png"/>
          <p:cNvPicPr>
            <a:picLocks noChangeAspect="1"/>
          </p:cNvPicPr>
          <p:nvPr/>
        </p:nvPicPr>
        <p:blipFill>
          <a:blip r:embed="rId14">
            <a:extLst/>
          </a:blip>
          <a:srcRect l="36749" t="13439" r="41362" b="33796"/>
          <a:stretch>
            <a:fillRect/>
          </a:stretch>
        </p:blipFill>
        <p:spPr>
          <a:xfrm>
            <a:off x="4829419" y="5988089"/>
            <a:ext cx="1112789" cy="805776"/>
          </a:xfrm>
          <a:prstGeom prst="rect">
            <a:avLst/>
          </a:prstGeom>
          <a:ln w="12700">
            <a:miter lim="400000"/>
          </a:ln>
        </p:spPr>
      </p:pic>
      <p:pic>
        <p:nvPicPr>
          <p:cNvPr id="6" name="image1.png" descr="image1.png"/>
          <p:cNvPicPr>
            <a:picLocks noChangeAspect="1"/>
          </p:cNvPicPr>
          <p:nvPr/>
        </p:nvPicPr>
        <p:blipFill>
          <a:blip r:embed="rId14">
            <a:extLst/>
          </a:blip>
          <a:srcRect l="59061" r="24246" b="30528"/>
          <a:stretch>
            <a:fillRect/>
          </a:stretch>
        </p:blipFill>
        <p:spPr>
          <a:xfrm>
            <a:off x="6331528" y="5850694"/>
            <a:ext cx="712529" cy="891792"/>
          </a:xfrm>
          <a:prstGeom prst="rect">
            <a:avLst/>
          </a:prstGeom>
          <a:ln w="12700">
            <a:miter lim="400000"/>
          </a:ln>
        </p:spPr>
      </p:pic>
      <p:pic>
        <p:nvPicPr>
          <p:cNvPr id="7" name="image1.png" descr="image1.png"/>
          <p:cNvPicPr>
            <a:picLocks noChangeAspect="1"/>
          </p:cNvPicPr>
          <p:nvPr/>
        </p:nvPicPr>
        <p:blipFill>
          <a:blip r:embed="rId14">
            <a:extLst/>
          </a:blip>
          <a:srcRect l="75480" t="15775" b="31462"/>
          <a:stretch>
            <a:fillRect/>
          </a:stretch>
        </p:blipFill>
        <p:spPr>
          <a:xfrm>
            <a:off x="3423067" y="6102222"/>
            <a:ext cx="1112984" cy="719544"/>
          </a:xfrm>
          <a:prstGeom prst="rect">
            <a:avLst/>
          </a:prstGeom>
          <a:ln w="12700">
            <a:miter lim="400000"/>
          </a:ln>
        </p:spPr>
      </p:pic>
      <p:sp>
        <p:nvSpPr>
          <p:cNvPr id="8" name="Rectangle"/>
          <p:cNvSpPr/>
          <p:nvPr/>
        </p:nvSpPr>
        <p:spPr>
          <a:xfrm>
            <a:off x="-335797" y="5948569"/>
            <a:ext cx="12629195" cy="1120424"/>
          </a:xfrm>
          <a:prstGeom prst="rect">
            <a:avLst/>
          </a:prstGeom>
          <a:ln w="12700">
            <a:solidFill>
              <a:schemeClr val="accent5">
                <a:satOff val="-3547"/>
                <a:lumOff val="-10352"/>
              </a:schemeClr>
            </a:solidFill>
            <a:miter/>
          </a:ln>
        </p:spPr>
        <p:txBody>
          <a:bodyPr lIns="45719" rIns="45719" anchor="ctr"/>
          <a:lstStyle/>
          <a:p>
            <a:pPr algn="l" defTabSz="914400">
              <a:defRPr sz="1800" b="0" i="0">
                <a:solidFill>
                  <a:srgbClr val="000000"/>
                </a:solidFill>
                <a:effectLst/>
                <a:latin typeface="+mj-lt"/>
                <a:ea typeface="+mj-ea"/>
                <a:cs typeface="+mj-cs"/>
                <a:sym typeface="Calibri"/>
              </a:defRPr>
            </a:pPr>
            <a:endParaRPr/>
          </a:p>
        </p:txBody>
      </p:sp>
      <p:sp>
        <p:nvSpPr>
          <p:cNvPr id="9" name="Slide Number"/>
          <p:cNvSpPr>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defTabSz="914400">
              <a:defRPr sz="1200" b="0" i="0">
                <a:solidFill>
                  <a:srgbClr val="888888"/>
                </a:solidFill>
                <a:latin typeface="+mj-lt"/>
                <a:ea typeface="+mj-ea"/>
                <a:cs typeface="+mj-cs"/>
                <a:sym typeface="Calibri"/>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5300"/>
          </a:xfrm>
          <a:prstGeom prst="rect">
            <a:avLst/>
          </a:prstGeom>
        </p:spPr>
      </p:pic>
      <p:pic>
        <p:nvPicPr>
          <p:cNvPr id="4" name="Picture 3">
            <a:extLst>
              <a:ext uri="{FF2B5EF4-FFF2-40B4-BE49-F238E27FC236}">
                <a16:creationId xmlns:a16="http://schemas.microsoft.com/office/drawing/2014/main" id="{8FA437C1-4474-5541-9702-1501F22EC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
            <a:ext cx="12192000" cy="68453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Kontaktuppgifter:…"/>
          <p:cNvSpPr>
            <a:spLocks noGrp="1"/>
          </p:cNvSpPr>
          <p:nvPr>
            <p:ph type="body" sz="quarter" idx="1"/>
          </p:nvPr>
        </p:nvSpPr>
        <p:spPr>
          <a:xfrm>
            <a:off x="3702340" y="2439724"/>
            <a:ext cx="3744434" cy="1842609"/>
          </a:xfrm>
          <a:prstGeom prst="rect">
            <a:avLst/>
          </a:prstGeom>
        </p:spPr>
        <p:txBody>
          <a:bodyPr/>
          <a:lstStyle/>
          <a:p>
            <a:pPr marL="0" indent="0" defTabSz="740663">
              <a:spcBef>
                <a:spcPts val="800"/>
              </a:spcBef>
              <a:buSzTx/>
              <a:buNone/>
              <a:defRPr sz="1944">
                <a:latin typeface="Franklin Gothic Demi Cond"/>
                <a:ea typeface="Franklin Gothic Demi Cond"/>
                <a:cs typeface="Franklin Gothic Demi Cond"/>
                <a:sym typeface="Franklin Gothic Demi Cond"/>
              </a:defRPr>
            </a:pPr>
            <a:r>
              <a:rPr dirty="0" err="1">
                <a:latin typeface="AkzidenzGroteskBQ-Medium" pitchFamily="2" charset="77"/>
              </a:rPr>
              <a:t>Kontaktuppgifter</a:t>
            </a:r>
            <a:r>
              <a:rPr dirty="0">
                <a:latin typeface="AkzidenzGroteskBQ-Medium" pitchFamily="2" charset="77"/>
              </a:rPr>
              <a:t>:</a:t>
            </a:r>
          </a:p>
          <a:p>
            <a:pPr marL="0" indent="0" defTabSz="740663">
              <a:spcBef>
                <a:spcPts val="800"/>
              </a:spcBef>
              <a:buSzTx/>
              <a:buNone/>
              <a:defRPr sz="1944">
                <a:latin typeface="Franklin Gothic Demi Cond"/>
                <a:ea typeface="Franklin Gothic Demi Cond"/>
                <a:cs typeface="Franklin Gothic Demi Cond"/>
                <a:sym typeface="Franklin Gothic Demi Cond"/>
              </a:defRPr>
            </a:pPr>
            <a:endParaRPr dirty="0">
              <a:latin typeface="AkzidenzGroteskBQ-Medium" pitchFamily="2" charset="77"/>
            </a:endParaRPr>
          </a:p>
          <a:p>
            <a:pPr marL="0" indent="0" defTabSz="740663">
              <a:spcBef>
                <a:spcPts val="800"/>
              </a:spcBef>
              <a:buSzTx/>
              <a:buNone/>
              <a:defRPr sz="1944">
                <a:latin typeface="Franklin Gothic Demi Cond"/>
                <a:ea typeface="Franklin Gothic Demi Cond"/>
                <a:cs typeface="Franklin Gothic Demi Cond"/>
                <a:sym typeface="Franklin Gothic Demi Cond"/>
              </a:defRPr>
            </a:pPr>
            <a:r>
              <a:rPr dirty="0" err="1">
                <a:latin typeface="AkzidenzGroteskBQ-Medium" pitchFamily="2" charset="77"/>
              </a:rPr>
              <a:t>Telefon</a:t>
            </a:r>
            <a:r>
              <a:rPr dirty="0">
                <a:latin typeface="AkzidenzGroteskBQ-Medium" pitchFamily="2" charset="77"/>
              </a:rPr>
              <a:t>:</a:t>
            </a:r>
          </a:p>
          <a:p>
            <a:pPr marL="0" indent="0" defTabSz="740663">
              <a:spcBef>
                <a:spcPts val="800"/>
              </a:spcBef>
              <a:buSzTx/>
              <a:buNone/>
              <a:defRPr sz="1944">
                <a:latin typeface="Franklin Gothic Demi Cond"/>
                <a:ea typeface="Franklin Gothic Demi Cond"/>
                <a:cs typeface="Franklin Gothic Demi Cond"/>
                <a:sym typeface="Franklin Gothic Demi Cond"/>
              </a:defRPr>
            </a:pPr>
            <a:endParaRPr dirty="0">
              <a:latin typeface="AkzidenzGroteskBQ-Medium" pitchFamily="2" charset="77"/>
            </a:endParaRPr>
          </a:p>
          <a:p>
            <a:pPr marL="0" indent="0" defTabSz="740663">
              <a:spcBef>
                <a:spcPts val="800"/>
              </a:spcBef>
              <a:buSzTx/>
              <a:buNone/>
              <a:defRPr sz="1944">
                <a:latin typeface="Franklin Gothic Demi Cond"/>
                <a:ea typeface="Franklin Gothic Demi Cond"/>
                <a:cs typeface="Franklin Gothic Demi Cond"/>
                <a:sym typeface="Franklin Gothic Demi Cond"/>
              </a:defRPr>
            </a:pPr>
            <a:r>
              <a:rPr dirty="0">
                <a:latin typeface="AkzidenzGroteskBQ-Medium" pitchFamily="2" charset="77"/>
              </a:rPr>
              <a:t>Mail:</a:t>
            </a:r>
          </a:p>
        </p:txBody>
      </p:sp>
      <p:sp>
        <p:nvSpPr>
          <p:cNvPr id="332" name="TACK FÖR DITT ENGAGEMANG"/>
          <p:cNvSpPr>
            <a:spLocks noGrp="1"/>
          </p:cNvSpPr>
          <p:nvPr>
            <p:ph type="title"/>
          </p:nvPr>
        </p:nvSpPr>
        <p:spPr>
          <a:xfrm>
            <a:off x="0" y="-12701"/>
            <a:ext cx="12192000" cy="910784"/>
          </a:xfrm>
          <a:prstGeom prst="rect">
            <a:avLst/>
          </a:prstGeom>
        </p:spPr>
        <p:txBody>
          <a:bodyPr/>
          <a:lstStyle>
            <a:lvl1pPr algn="ctr">
              <a:defRPr>
                <a:solidFill>
                  <a:srgbClr val="FFFFFF"/>
                </a:solidFill>
                <a:latin typeface="Akzidenz-Grotesk BQ Bold Conden"/>
                <a:ea typeface="Akzidenz-Grotesk BQ Bold Conden"/>
                <a:cs typeface="Akzidenz-Grotesk BQ Bold Conden"/>
                <a:sym typeface="Akzidenz-Grotesk BQ Bold Conden"/>
              </a:defRPr>
            </a:lvl1pPr>
          </a:lstStyle>
          <a:p>
            <a:r>
              <a:t>TACK FÖR DITT ENGAGEMANG</a:t>
            </a:r>
          </a:p>
        </p:txBody>
      </p:sp>
      <p:sp>
        <p:nvSpPr>
          <p:cNvPr id="333" name="Rectangle"/>
          <p:cNvSpPr/>
          <p:nvPr/>
        </p:nvSpPr>
        <p:spPr>
          <a:xfrm>
            <a:off x="3344214" y="2234091"/>
            <a:ext cx="5503573" cy="2330075"/>
          </a:xfrm>
          <a:prstGeom prst="rect">
            <a:avLst/>
          </a:prstGeom>
          <a:ln w="25400">
            <a:solidFill>
              <a:schemeClr val="accent1"/>
            </a:solidFill>
            <a:miter/>
          </a:ln>
        </p:spPr>
        <p:txBody>
          <a:bodyPr lIns="45719" rIns="45719" anchor="ctr"/>
          <a:lstStyle/>
          <a:p>
            <a:pPr algn="l" defTabSz="914400">
              <a:defRPr sz="1800" b="0" i="0">
                <a:solidFill>
                  <a:srgbClr val="000000"/>
                </a:solidFill>
                <a:effectLst/>
                <a:latin typeface="+mj-lt"/>
                <a:ea typeface="+mj-ea"/>
                <a:cs typeface="+mj-cs"/>
                <a:sym typeface="Calibri"/>
              </a:defRPr>
            </a:pPr>
            <a:endParaRPr/>
          </a:p>
        </p:txBody>
      </p:sp>
      <p:pic>
        <p:nvPicPr>
          <p:cNvPr id="334" name="TACK.png" descr="TACK.png"/>
          <p:cNvPicPr>
            <a:picLocks noChangeAspect="1"/>
          </p:cNvPicPr>
          <p:nvPr/>
        </p:nvPicPr>
        <p:blipFill>
          <a:blip r:embed="rId2">
            <a:extLst/>
          </a:blip>
          <a:stretch>
            <a:fillRect/>
          </a:stretch>
        </p:blipFill>
        <p:spPr>
          <a:xfrm>
            <a:off x="0" y="-18070"/>
            <a:ext cx="12192001" cy="80283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resentation av ledare, föräldrar och förening…"/>
          <p:cNvSpPr>
            <a:spLocks noGrp="1"/>
          </p:cNvSpPr>
          <p:nvPr>
            <p:ph type="body" sz="half" idx="1"/>
          </p:nvPr>
        </p:nvSpPr>
        <p:spPr>
          <a:xfrm>
            <a:off x="1482734" y="1802768"/>
            <a:ext cx="5361805" cy="4351338"/>
          </a:xfrm>
          <a:prstGeom prst="rect">
            <a:avLst/>
          </a:prstGeom>
        </p:spPr>
        <p:txBody>
          <a:bodyPr/>
          <a:lstStyle/>
          <a:p>
            <a:pPr marL="0" indent="0">
              <a:buSzTx/>
              <a:buFontTx/>
              <a:buNone/>
              <a:defRPr sz="1800">
                <a:latin typeface="+mn-lt"/>
                <a:ea typeface="+mn-ea"/>
                <a:cs typeface="+mn-cs"/>
                <a:sym typeface="Helvetica"/>
              </a:defRPr>
            </a:pPr>
            <a:r>
              <a:rPr dirty="0">
                <a:latin typeface="Akzidenz-Grotesk BQ Light" pitchFamily="2" charset="77"/>
              </a:rPr>
              <a:t>Presentation </a:t>
            </a:r>
            <a:r>
              <a:rPr dirty="0" err="1">
                <a:latin typeface="Akzidenz-Grotesk BQ Light" pitchFamily="2" charset="77"/>
              </a:rPr>
              <a:t>av</a:t>
            </a:r>
            <a:r>
              <a:rPr dirty="0">
                <a:latin typeface="Akzidenz-Grotesk BQ Light" pitchFamily="2" charset="77"/>
              </a:rPr>
              <a:t> </a:t>
            </a:r>
            <a:r>
              <a:rPr dirty="0" err="1">
                <a:latin typeface="Akzidenz-Grotesk BQ Light" pitchFamily="2" charset="77"/>
              </a:rPr>
              <a:t>ledare</a:t>
            </a:r>
            <a:r>
              <a:rPr dirty="0">
                <a:latin typeface="Akzidenz-Grotesk BQ Light" pitchFamily="2" charset="77"/>
              </a:rPr>
              <a:t>, </a:t>
            </a:r>
            <a:r>
              <a:rPr dirty="0" err="1">
                <a:latin typeface="Akzidenz-Grotesk BQ Light" pitchFamily="2" charset="77"/>
              </a:rPr>
              <a:t>föräldrar</a:t>
            </a:r>
            <a:r>
              <a:rPr dirty="0">
                <a:latin typeface="Akzidenz-Grotesk BQ Light" pitchFamily="2" charset="77"/>
              </a:rPr>
              <a:t> </a:t>
            </a:r>
            <a:r>
              <a:rPr dirty="0" err="1">
                <a:latin typeface="Akzidenz-Grotesk BQ Light" pitchFamily="2" charset="77"/>
              </a:rPr>
              <a:t>och</a:t>
            </a:r>
            <a:r>
              <a:rPr dirty="0">
                <a:latin typeface="Akzidenz-Grotesk BQ Light" pitchFamily="2" charset="77"/>
              </a:rPr>
              <a:t> </a:t>
            </a:r>
            <a:r>
              <a:rPr dirty="0" err="1">
                <a:latin typeface="Akzidenz-Grotesk BQ Light" pitchFamily="2" charset="77"/>
              </a:rPr>
              <a:t>förening</a:t>
            </a:r>
            <a:endParaRPr dirty="0">
              <a:latin typeface="Akzidenz-Grotesk BQ Light" pitchFamily="2" charset="77"/>
            </a:endParaRPr>
          </a:p>
          <a:p>
            <a:pPr marL="0" indent="0">
              <a:buSzTx/>
              <a:buFontTx/>
              <a:buNone/>
              <a:defRPr sz="1800">
                <a:latin typeface="+mn-lt"/>
                <a:ea typeface="+mn-ea"/>
                <a:cs typeface="+mn-cs"/>
                <a:sym typeface="Helvetica"/>
              </a:defRPr>
            </a:pPr>
            <a:endParaRPr dirty="0">
              <a:latin typeface="Akzidenz-Grotesk BQ Light" pitchFamily="2" charset="77"/>
            </a:endParaRPr>
          </a:p>
          <a:p>
            <a:pPr marL="0" indent="0">
              <a:buSzTx/>
              <a:buFontTx/>
              <a:buNone/>
              <a:defRPr sz="1800">
                <a:latin typeface="+mn-lt"/>
                <a:ea typeface="+mn-ea"/>
                <a:cs typeface="+mn-cs"/>
                <a:sym typeface="Helvetica"/>
              </a:defRPr>
            </a:pPr>
            <a:r>
              <a:rPr dirty="0" err="1">
                <a:latin typeface="Akzidenz-Grotesk BQ Light" pitchFamily="2" charset="77"/>
              </a:rPr>
              <a:t>Diskussion</a:t>
            </a:r>
            <a:r>
              <a:rPr dirty="0">
                <a:latin typeface="Akzidenz-Grotesk BQ Light" pitchFamily="2" charset="77"/>
              </a:rPr>
              <a:t> </a:t>
            </a:r>
            <a:r>
              <a:rPr dirty="0" err="1">
                <a:latin typeface="Akzidenz-Grotesk BQ Light" pitchFamily="2" charset="77"/>
              </a:rPr>
              <a:t>kring</a:t>
            </a:r>
            <a:r>
              <a:rPr dirty="0">
                <a:latin typeface="Akzidenz-Grotesk BQ Light" pitchFamily="2" charset="77"/>
              </a:rPr>
              <a:t> barn</a:t>
            </a:r>
            <a:r>
              <a:rPr lang="sv-SE" dirty="0">
                <a:latin typeface="Akzidenz-Grotesk BQ Light" pitchFamily="2" charset="77"/>
              </a:rPr>
              <a:t>idrott</a:t>
            </a:r>
            <a:endParaRPr dirty="0">
              <a:latin typeface="Akzidenz-Grotesk BQ Light" pitchFamily="2" charset="77"/>
            </a:endParaRPr>
          </a:p>
          <a:p>
            <a:pPr marL="0" indent="0">
              <a:buSzTx/>
              <a:buFontTx/>
              <a:buNone/>
              <a:defRPr sz="1800">
                <a:latin typeface="+mn-lt"/>
                <a:ea typeface="+mn-ea"/>
                <a:cs typeface="+mn-cs"/>
                <a:sym typeface="Helvetica"/>
              </a:defRPr>
            </a:pPr>
            <a:endParaRPr dirty="0">
              <a:latin typeface="Akzidenz-Grotesk BQ Light" pitchFamily="2" charset="77"/>
            </a:endParaRPr>
          </a:p>
          <a:p>
            <a:pPr marL="0" indent="0">
              <a:buSzTx/>
              <a:buFontTx/>
              <a:buNone/>
              <a:defRPr sz="1800">
                <a:latin typeface="+mn-lt"/>
                <a:ea typeface="+mn-ea"/>
                <a:cs typeface="+mn-cs"/>
                <a:sym typeface="Helvetica"/>
              </a:defRPr>
            </a:pPr>
            <a:r>
              <a:rPr dirty="0" err="1">
                <a:latin typeface="Akzidenz-Grotesk BQ Light" pitchFamily="2" charset="77"/>
              </a:rPr>
              <a:t>Säsongsplanering</a:t>
            </a:r>
            <a:r>
              <a:rPr dirty="0">
                <a:latin typeface="Akzidenz-Grotesk BQ Light" pitchFamily="2" charset="77"/>
              </a:rPr>
              <a:t> (</a:t>
            </a:r>
            <a:r>
              <a:rPr dirty="0" err="1">
                <a:latin typeface="Akzidenz-Grotesk BQ Light" pitchFamily="2" charset="77"/>
              </a:rPr>
              <a:t>grovskiss</a:t>
            </a:r>
            <a:r>
              <a:rPr dirty="0">
                <a:latin typeface="Akzidenz-Grotesk BQ Light" pitchFamily="2" charset="77"/>
              </a:rPr>
              <a:t> </a:t>
            </a:r>
            <a:r>
              <a:rPr dirty="0" err="1">
                <a:latin typeface="Akzidenz-Grotesk BQ Light" pitchFamily="2" charset="77"/>
              </a:rPr>
              <a:t>träningstider</a:t>
            </a:r>
            <a:r>
              <a:rPr dirty="0">
                <a:latin typeface="Akzidenz-Grotesk BQ Light" pitchFamily="2" charset="77"/>
              </a:rPr>
              <a:t>, </a:t>
            </a:r>
          </a:p>
          <a:p>
            <a:pPr marL="0" indent="0">
              <a:buSzTx/>
              <a:buFontTx/>
              <a:buNone/>
              <a:defRPr sz="1800">
                <a:latin typeface="+mn-lt"/>
                <a:ea typeface="+mn-ea"/>
                <a:cs typeface="+mn-cs"/>
                <a:sym typeface="Helvetica"/>
              </a:defRPr>
            </a:pPr>
            <a:r>
              <a:rPr dirty="0">
                <a:latin typeface="Akzidenz-Grotesk BQ Light" pitchFamily="2" charset="77"/>
              </a:rPr>
              <a:t>matcher/</a:t>
            </a:r>
            <a:r>
              <a:rPr dirty="0" err="1">
                <a:latin typeface="Akzidenz-Grotesk BQ Light" pitchFamily="2" charset="77"/>
              </a:rPr>
              <a:t>cuper</a:t>
            </a:r>
            <a:r>
              <a:rPr dirty="0">
                <a:latin typeface="Akzidenz-Grotesk BQ Light" pitchFamily="2" charset="77"/>
              </a:rPr>
              <a:t>/</a:t>
            </a:r>
            <a:r>
              <a:rPr dirty="0" err="1">
                <a:latin typeface="Akzidenz-Grotesk BQ Light" pitchFamily="2" charset="77"/>
              </a:rPr>
              <a:t>tävlingar</a:t>
            </a:r>
            <a:r>
              <a:rPr dirty="0">
                <a:latin typeface="Akzidenz-Grotesk BQ Light" pitchFamily="2" charset="77"/>
              </a:rPr>
              <a:t>)</a:t>
            </a:r>
            <a:endParaRPr lang="sv-SE" dirty="0">
              <a:latin typeface="Akzidenz-Grotesk BQ Light" pitchFamily="2" charset="77"/>
            </a:endParaRPr>
          </a:p>
          <a:p>
            <a:pPr marL="0" indent="0">
              <a:buSzTx/>
              <a:buFontTx/>
              <a:buNone/>
              <a:defRPr sz="1800">
                <a:latin typeface="+mn-lt"/>
                <a:ea typeface="+mn-ea"/>
                <a:cs typeface="+mn-cs"/>
                <a:sym typeface="Helvetica"/>
              </a:defRPr>
            </a:pPr>
            <a:endParaRPr dirty="0">
              <a:latin typeface="Akzidenz-Grotesk BQ Light" pitchFamily="2" charset="77"/>
            </a:endParaRPr>
          </a:p>
          <a:p>
            <a:pPr marL="0" indent="0">
              <a:buSzTx/>
              <a:buFontTx/>
              <a:buNone/>
              <a:defRPr sz="1800">
                <a:latin typeface="+mn-lt"/>
                <a:ea typeface="+mn-ea"/>
                <a:cs typeface="+mn-cs"/>
                <a:sym typeface="Helvetica"/>
              </a:defRPr>
            </a:pPr>
            <a:r>
              <a:rPr dirty="0" err="1">
                <a:latin typeface="Akzidenz-Grotesk BQ Light" pitchFamily="2" charset="77"/>
              </a:rPr>
              <a:t>Övrigt</a:t>
            </a:r>
            <a:endParaRPr dirty="0">
              <a:latin typeface="Akzidenz-Grotesk BQ Light" pitchFamily="2" charset="77"/>
            </a:endParaRPr>
          </a:p>
        </p:txBody>
      </p:sp>
      <p:pic>
        <p:nvPicPr>
          <p:cNvPr id="257" name="image2.png" descr="image2.png"/>
          <p:cNvPicPr>
            <a:picLocks noChangeAspect="1"/>
          </p:cNvPicPr>
          <p:nvPr/>
        </p:nvPicPr>
        <p:blipFill>
          <a:blip r:embed="rId3">
            <a:extLst/>
          </a:blip>
          <a:stretch>
            <a:fillRect/>
          </a:stretch>
        </p:blipFill>
        <p:spPr>
          <a:xfrm>
            <a:off x="6580515" y="1842681"/>
            <a:ext cx="5047209" cy="3365858"/>
          </a:xfrm>
          <a:prstGeom prst="rect">
            <a:avLst/>
          </a:prstGeom>
          <a:ln w="12700">
            <a:miter lim="400000"/>
          </a:ln>
        </p:spPr>
      </p:pic>
      <p:sp>
        <p:nvSpPr>
          <p:cNvPr id="258" name="DAGORDNING"/>
          <p:cNvSpPr/>
          <p:nvPr/>
        </p:nvSpPr>
        <p:spPr>
          <a:xfrm>
            <a:off x="60107" y="92649"/>
            <a:ext cx="12071786"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400" b="0" i="0">
                <a:latin typeface="Akzidenz-Grotesk BQ Bold Conden"/>
                <a:ea typeface="Akzidenz-Grotesk BQ Bold Conden"/>
                <a:cs typeface="Akzidenz-Grotesk BQ Bold Conden"/>
                <a:sym typeface="Akzidenz-Grotesk BQ Bold Conden"/>
              </a:defRPr>
            </a:lvl1pPr>
          </a:lstStyle>
          <a:p>
            <a:pPr>
              <a:defRPr>
                <a:effectLst/>
              </a:defRPr>
            </a:pPr>
            <a:r>
              <a:t>DAGORDNING</a:t>
            </a:r>
          </a:p>
        </p:txBody>
      </p:sp>
      <p:pic>
        <p:nvPicPr>
          <p:cNvPr id="259" name="DAGORDNING.png" descr="DAGORDNING.png"/>
          <p:cNvPicPr>
            <a:picLocks noChangeAspect="1"/>
          </p:cNvPicPr>
          <p:nvPr/>
        </p:nvPicPr>
        <p:blipFill>
          <a:blip r:embed="rId4">
            <a:extLst/>
          </a:blip>
          <a:stretch>
            <a:fillRect/>
          </a:stretch>
        </p:blipFill>
        <p:spPr>
          <a:xfrm>
            <a:off x="0" y="-16670"/>
            <a:ext cx="12192001" cy="802838"/>
          </a:xfrm>
          <a:prstGeom prst="rect">
            <a:avLst/>
          </a:prstGeom>
          <a:ln w="12700">
            <a:miter lim="400000"/>
          </a:ln>
        </p:spPr>
      </p:pic>
      <p:pic>
        <p:nvPicPr>
          <p:cNvPr id="260" name="bulletpoint.png" descr="bulletpoint.png"/>
          <p:cNvPicPr>
            <a:picLocks noChangeAspect="1"/>
          </p:cNvPicPr>
          <p:nvPr/>
        </p:nvPicPr>
        <p:blipFill>
          <a:blip r:embed="rId5">
            <a:extLst/>
          </a:blip>
          <a:stretch>
            <a:fillRect/>
          </a:stretch>
        </p:blipFill>
        <p:spPr>
          <a:xfrm>
            <a:off x="1110872" y="1841018"/>
            <a:ext cx="254886" cy="254886"/>
          </a:xfrm>
          <a:prstGeom prst="rect">
            <a:avLst/>
          </a:prstGeom>
          <a:ln w="12700">
            <a:miter lim="400000"/>
          </a:ln>
        </p:spPr>
      </p:pic>
      <p:pic>
        <p:nvPicPr>
          <p:cNvPr id="261" name="bulletpoint.png" descr="bulletpoint.png"/>
          <p:cNvPicPr>
            <a:picLocks noChangeAspect="1"/>
          </p:cNvPicPr>
          <p:nvPr/>
        </p:nvPicPr>
        <p:blipFill>
          <a:blip r:embed="rId5">
            <a:extLst/>
          </a:blip>
          <a:stretch>
            <a:fillRect/>
          </a:stretch>
        </p:blipFill>
        <p:spPr>
          <a:xfrm>
            <a:off x="1110872" y="3323475"/>
            <a:ext cx="254886" cy="254886"/>
          </a:xfrm>
          <a:prstGeom prst="rect">
            <a:avLst/>
          </a:prstGeom>
          <a:ln w="12700">
            <a:miter lim="400000"/>
          </a:ln>
        </p:spPr>
      </p:pic>
      <p:pic>
        <p:nvPicPr>
          <p:cNvPr id="262" name="bulletpoint.png" descr="bulletpoint.png"/>
          <p:cNvPicPr>
            <a:picLocks noChangeAspect="1"/>
          </p:cNvPicPr>
          <p:nvPr/>
        </p:nvPicPr>
        <p:blipFill>
          <a:blip r:embed="rId5">
            <a:extLst/>
          </a:blip>
          <a:stretch>
            <a:fillRect/>
          </a:stretch>
        </p:blipFill>
        <p:spPr>
          <a:xfrm>
            <a:off x="1110872" y="2584723"/>
            <a:ext cx="254886" cy="254886"/>
          </a:xfrm>
          <a:prstGeom prst="rect">
            <a:avLst/>
          </a:prstGeom>
          <a:ln w="12700">
            <a:miter lim="400000"/>
          </a:ln>
        </p:spPr>
      </p:pic>
      <p:pic>
        <p:nvPicPr>
          <p:cNvPr id="263" name="bulletpoint.png" descr="bulletpoint.png"/>
          <p:cNvPicPr>
            <a:picLocks noChangeAspect="1"/>
          </p:cNvPicPr>
          <p:nvPr/>
        </p:nvPicPr>
        <p:blipFill>
          <a:blip r:embed="rId5">
            <a:extLst/>
          </a:blip>
          <a:stretch>
            <a:fillRect/>
          </a:stretch>
        </p:blipFill>
        <p:spPr>
          <a:xfrm>
            <a:off x="1110872" y="4423877"/>
            <a:ext cx="254886" cy="25488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3.png" descr="image3.png"/>
          <p:cNvPicPr>
            <a:picLocks noChangeAspect="1"/>
          </p:cNvPicPr>
          <p:nvPr/>
        </p:nvPicPr>
        <p:blipFill>
          <a:blip r:embed="rId3">
            <a:extLst/>
          </a:blip>
          <a:srcRect/>
          <a:stretch>
            <a:fillRect/>
          </a:stretch>
        </p:blipFill>
        <p:spPr>
          <a:xfrm>
            <a:off x="3173015" y="1772642"/>
            <a:ext cx="5846077" cy="3211215"/>
          </a:xfrm>
          <a:prstGeom prst="rect">
            <a:avLst/>
          </a:prstGeom>
          <a:ln w="12700">
            <a:miter lim="400000"/>
          </a:ln>
        </p:spPr>
      </p:pic>
      <p:sp>
        <p:nvSpPr>
          <p:cNvPr id="268" name="HÄR PÅGÅR BARNIDROTT - TÄNK PÅ FÖLJANDE"/>
          <p:cNvSpPr/>
          <p:nvPr/>
        </p:nvSpPr>
        <p:spPr>
          <a:xfrm>
            <a:off x="101706" y="141080"/>
            <a:ext cx="11988588" cy="584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0" i="0">
                <a:latin typeface="Akzidenz-Grotesk BQ Bold Conden"/>
                <a:ea typeface="Akzidenz-Grotesk BQ Bold Conden"/>
                <a:cs typeface="Akzidenz-Grotesk BQ Bold Conden"/>
                <a:sym typeface="Akzidenz-Grotesk BQ Bold Conden"/>
              </a:defRPr>
            </a:lvl1pPr>
          </a:lstStyle>
          <a:p>
            <a:pPr>
              <a:defRPr>
                <a:effectLst/>
              </a:defRPr>
            </a:pPr>
            <a:r>
              <a:t>HÄR PÅGÅR BARNIDROTT - TÄNK PÅ FÖLJANDE</a:t>
            </a:r>
          </a:p>
        </p:txBody>
      </p:sp>
      <p:pic>
        <p:nvPicPr>
          <p:cNvPr id="269" name="Härpågårföljande.png" descr="Härpågårföljande.png"/>
          <p:cNvPicPr>
            <a:picLocks noChangeAspect="1"/>
          </p:cNvPicPr>
          <p:nvPr/>
        </p:nvPicPr>
        <p:blipFill>
          <a:blip r:embed="rId4">
            <a:extLst/>
          </a:blip>
          <a:stretch>
            <a:fillRect/>
          </a:stretch>
        </p:blipFill>
        <p:spPr>
          <a:xfrm>
            <a:off x="0" y="3740"/>
            <a:ext cx="12192001" cy="802838"/>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00">
        <p15:prstTrans prst="peelOff" invX="1"/>
      </p:transition>
    </mc:Choice>
    <mc:Choice xmlns:p14="http://schemas.microsoft.com/office/powerpoint/2010/main" xmlns="" Requires="p14">
      <p:transition spd="slow" advClick="1" p14:dur="1200">
        <p:wipe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 name="Table"/>
          <p:cNvGraphicFramePr/>
          <p:nvPr>
            <p:extLst>
              <p:ext uri="{D42A27DB-BD31-4B8C-83A1-F6EECF244321}">
                <p14:modId xmlns:p14="http://schemas.microsoft.com/office/powerpoint/2010/main" val="2911241398"/>
              </p:ext>
            </p:extLst>
          </p:nvPr>
        </p:nvGraphicFramePr>
        <p:xfrm>
          <a:off x="1397936" y="2500075"/>
          <a:ext cx="4780564" cy="2493562"/>
        </p:xfrm>
        <a:graphic>
          <a:graphicData uri="http://schemas.openxmlformats.org/drawingml/2006/table">
            <a:tbl>
              <a:tblPr bandRow="1">
                <a:tableStyleId>{4C3C2611-4C71-4FC5-86AE-919BDF0F9419}</a:tableStyleId>
              </a:tblPr>
              <a:tblGrid>
                <a:gridCol w="2390282">
                  <a:extLst>
                    <a:ext uri="{9D8B030D-6E8A-4147-A177-3AD203B41FA5}">
                      <a16:colId xmlns:a16="http://schemas.microsoft.com/office/drawing/2014/main" val="20000"/>
                    </a:ext>
                  </a:extLst>
                </a:gridCol>
                <a:gridCol w="2390282">
                  <a:extLst>
                    <a:ext uri="{9D8B030D-6E8A-4147-A177-3AD203B41FA5}">
                      <a16:colId xmlns:a16="http://schemas.microsoft.com/office/drawing/2014/main" val="20001"/>
                    </a:ext>
                  </a:extLst>
                </a:gridCol>
              </a:tblGrid>
              <a:tr h="396251">
                <a:tc>
                  <a:txBody>
                    <a:bodyPr/>
                    <a:lstStyle/>
                    <a:p>
                      <a:pPr algn="l">
                        <a:defRPr sz="1800"/>
                      </a:pPr>
                      <a:r>
                        <a:rPr sz="1400" b="0" i="0" dirty="0" err="1">
                          <a:latin typeface="Akzidenz-Grotesk BQ Light" pitchFamily="2" charset="77"/>
                        </a:rPr>
                        <a:t>Bli</a:t>
                      </a:r>
                      <a:r>
                        <a:rPr sz="1400" b="0" i="0" dirty="0">
                          <a:latin typeface="Akzidenz-Grotesk BQ Light" pitchFamily="2" charset="77"/>
                        </a:rPr>
                        <a:t> </a:t>
                      </a:r>
                      <a:r>
                        <a:rPr sz="1400" b="0" i="0" dirty="0" err="1">
                          <a:latin typeface="Akzidenz-Grotesk BQ Light" pitchFamily="2" charset="77"/>
                        </a:rPr>
                        <a:t>en</a:t>
                      </a:r>
                      <a:r>
                        <a:rPr sz="1400" b="0" i="0" dirty="0">
                          <a:latin typeface="Akzidenz-Grotesk BQ Light" pitchFamily="2" charset="77"/>
                        </a:rPr>
                        <a:t> bra </a:t>
                      </a:r>
                      <a:r>
                        <a:rPr sz="1400" b="0" i="0" dirty="0" err="1">
                          <a:latin typeface="Akzidenz-Grotesk BQ Light" pitchFamily="2" charset="77"/>
                        </a:rPr>
                        <a:t>idrottare</a:t>
                      </a:r>
                      <a:r>
                        <a:rPr sz="1400" b="0" i="0" dirty="0">
                          <a:latin typeface="Akzidenz-Grotesk BQ Light" pitchFamily="2" charset="77"/>
                        </a:rPr>
                        <a:t>?</a:t>
                      </a:r>
                    </a:p>
                  </a:txBody>
                  <a:tcPr marL="45720" marR="45720" horzOverflow="overflow"/>
                </a:tc>
                <a:tc>
                  <a:txBody>
                    <a:bodyPr/>
                    <a:lstStyle/>
                    <a:p>
                      <a:pPr algn="l">
                        <a:defRPr sz="1400"/>
                      </a:pPr>
                      <a:endParaRPr/>
                    </a:p>
                  </a:txBody>
                  <a:tcPr marL="45720" marR="45720" horzOverflow="overflow"/>
                </a:tc>
                <a:extLst>
                  <a:ext uri="{0D108BD9-81ED-4DB2-BD59-A6C34878D82A}">
                    <a16:rowId xmlns:a16="http://schemas.microsoft.com/office/drawing/2014/main" val="10000"/>
                  </a:ext>
                </a:extLst>
              </a:tr>
              <a:tr h="390339">
                <a:tc>
                  <a:txBody>
                    <a:bodyPr/>
                    <a:lstStyle/>
                    <a:p>
                      <a:pPr algn="l">
                        <a:defRPr sz="1800"/>
                      </a:pPr>
                      <a:r>
                        <a:rPr sz="1400" b="0" i="0">
                          <a:latin typeface="Akzidenz-Grotesk BQ Light" pitchFamily="2" charset="77"/>
                        </a:rPr>
                        <a:t>Lära sig laganda?</a:t>
                      </a:r>
                    </a:p>
                  </a:txBody>
                  <a:tcPr marL="45720" marR="45720" horzOverflow="overflow"/>
                </a:tc>
                <a:tc>
                  <a:txBody>
                    <a:bodyPr/>
                    <a:lstStyle/>
                    <a:p>
                      <a:pPr algn="l">
                        <a:defRPr sz="1400"/>
                      </a:pPr>
                      <a:endParaRPr/>
                    </a:p>
                  </a:txBody>
                  <a:tcPr marL="45720" marR="45720" horzOverflow="overflow"/>
                </a:tc>
                <a:extLst>
                  <a:ext uri="{0D108BD9-81ED-4DB2-BD59-A6C34878D82A}">
                    <a16:rowId xmlns:a16="http://schemas.microsoft.com/office/drawing/2014/main" val="10001"/>
                  </a:ext>
                </a:extLst>
              </a:tr>
              <a:tr h="390339">
                <a:tc>
                  <a:txBody>
                    <a:bodyPr/>
                    <a:lstStyle/>
                    <a:p>
                      <a:pPr algn="l">
                        <a:defRPr sz="1800"/>
                      </a:pPr>
                      <a:r>
                        <a:rPr sz="1400" b="0" i="0">
                          <a:latin typeface="Akzidenz-Grotesk BQ Light" pitchFamily="2" charset="77"/>
                        </a:rPr>
                        <a:t>Tävla/vinna?</a:t>
                      </a:r>
                    </a:p>
                  </a:txBody>
                  <a:tcPr marL="45720" marR="45720" horzOverflow="overflow"/>
                </a:tc>
                <a:tc>
                  <a:txBody>
                    <a:bodyPr/>
                    <a:lstStyle/>
                    <a:p>
                      <a:pPr algn="l">
                        <a:defRPr sz="1400"/>
                      </a:pPr>
                      <a:endParaRPr/>
                    </a:p>
                  </a:txBody>
                  <a:tcPr marL="45720" marR="45720" horzOverflow="overflow"/>
                </a:tc>
                <a:extLst>
                  <a:ext uri="{0D108BD9-81ED-4DB2-BD59-A6C34878D82A}">
                    <a16:rowId xmlns:a16="http://schemas.microsoft.com/office/drawing/2014/main" val="10002"/>
                  </a:ext>
                </a:extLst>
              </a:tr>
              <a:tr h="390339">
                <a:tc>
                  <a:txBody>
                    <a:bodyPr/>
                    <a:lstStyle/>
                    <a:p>
                      <a:pPr algn="l">
                        <a:defRPr sz="1800"/>
                      </a:pPr>
                      <a:r>
                        <a:rPr sz="1400" b="0" i="0">
                          <a:latin typeface="Akzidenz-Grotesk BQ Light" pitchFamily="2" charset="77"/>
                        </a:rPr>
                        <a:t>Få ökat självförtroende?</a:t>
                      </a:r>
                    </a:p>
                  </a:txBody>
                  <a:tcPr marL="45720" marR="45720" horzOverflow="overflow"/>
                </a:tc>
                <a:tc>
                  <a:txBody>
                    <a:bodyPr/>
                    <a:lstStyle/>
                    <a:p>
                      <a:pPr algn="l">
                        <a:defRPr sz="1400"/>
                      </a:pPr>
                      <a:endParaRPr/>
                    </a:p>
                  </a:txBody>
                  <a:tcPr marL="45720" marR="45720" horzOverflow="overflow"/>
                </a:tc>
                <a:extLst>
                  <a:ext uri="{0D108BD9-81ED-4DB2-BD59-A6C34878D82A}">
                    <a16:rowId xmlns:a16="http://schemas.microsoft.com/office/drawing/2014/main" val="10003"/>
                  </a:ext>
                </a:extLst>
              </a:tr>
              <a:tr h="390339">
                <a:tc>
                  <a:txBody>
                    <a:bodyPr/>
                    <a:lstStyle/>
                    <a:p>
                      <a:pPr algn="l">
                        <a:defRPr sz="1800"/>
                      </a:pPr>
                      <a:r>
                        <a:rPr sz="1400" b="0" i="0">
                          <a:latin typeface="Akzidenz-Grotesk BQ Light" pitchFamily="2" charset="77"/>
                        </a:rPr>
                        <a:t>Lära sig idrotten?	</a:t>
                      </a:r>
                    </a:p>
                  </a:txBody>
                  <a:tcPr marL="45720" marR="45720" horzOverflow="overflow"/>
                </a:tc>
                <a:tc>
                  <a:txBody>
                    <a:bodyPr/>
                    <a:lstStyle/>
                    <a:p>
                      <a:pPr algn="l">
                        <a:defRPr sz="1400"/>
                      </a:pPr>
                      <a:endParaRPr/>
                    </a:p>
                  </a:txBody>
                  <a:tcPr marL="45720" marR="45720" horzOverflow="overflow"/>
                </a:tc>
                <a:extLst>
                  <a:ext uri="{0D108BD9-81ED-4DB2-BD59-A6C34878D82A}">
                    <a16:rowId xmlns:a16="http://schemas.microsoft.com/office/drawing/2014/main" val="10004"/>
                  </a:ext>
                </a:extLst>
              </a:tr>
              <a:tr h="535955">
                <a:tc>
                  <a:txBody>
                    <a:bodyPr/>
                    <a:lstStyle/>
                    <a:p>
                      <a:pPr algn="l">
                        <a:defRPr sz="1800"/>
                      </a:pPr>
                      <a:r>
                        <a:rPr sz="1400" b="0" i="0" dirty="0" err="1">
                          <a:latin typeface="Akzidenz-Grotesk BQ Light" pitchFamily="2" charset="77"/>
                        </a:rPr>
                        <a:t>Lära</a:t>
                      </a:r>
                      <a:r>
                        <a:rPr sz="1400" b="0" i="0" dirty="0">
                          <a:latin typeface="Akzidenz-Grotesk BQ Light" pitchFamily="2" charset="77"/>
                        </a:rPr>
                        <a:t> sig </a:t>
                      </a:r>
                      <a:r>
                        <a:rPr sz="1400" b="0" i="0" dirty="0" err="1">
                          <a:latin typeface="Akzidenz-Grotesk BQ Light" pitchFamily="2" charset="77"/>
                        </a:rPr>
                        <a:t>hantera</a:t>
                      </a:r>
                      <a:r>
                        <a:rPr sz="1400" b="0" i="0" dirty="0">
                          <a:latin typeface="Akzidenz-Grotesk BQ Light" pitchFamily="2" charset="77"/>
                        </a:rPr>
                        <a:t> </a:t>
                      </a:r>
                      <a:r>
                        <a:rPr sz="1400" b="0" i="0" dirty="0" err="1">
                          <a:latin typeface="Akzidenz-Grotesk BQ Light" pitchFamily="2" charset="77"/>
                        </a:rPr>
                        <a:t>motgångar</a:t>
                      </a:r>
                      <a:r>
                        <a:rPr sz="1400" b="0" i="0" dirty="0">
                          <a:latin typeface="Akzidenz-Grotesk BQ Light" pitchFamily="2" charset="77"/>
                        </a:rPr>
                        <a:t>?</a:t>
                      </a:r>
                    </a:p>
                  </a:txBody>
                  <a:tcPr marL="45720" marR="45720" horzOverflow="overflow"/>
                </a:tc>
                <a:tc>
                  <a:txBody>
                    <a:bodyPr/>
                    <a:lstStyle/>
                    <a:p>
                      <a:pPr algn="l">
                        <a:defRPr sz="14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274" name="DIN SYN PÅ BARNETS IDROTTANDE?"/>
          <p:cNvSpPr/>
          <p:nvPr/>
        </p:nvSpPr>
        <p:spPr>
          <a:xfrm>
            <a:off x="0" y="59629"/>
            <a:ext cx="1219200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200" b="0" i="0">
                <a:latin typeface="Akzidenz-Grotesk BQ Bold Conden"/>
                <a:ea typeface="Akzidenz-Grotesk BQ Bold Conden"/>
                <a:cs typeface="Akzidenz-Grotesk BQ Bold Conden"/>
                <a:sym typeface="Akzidenz-Grotesk BQ Bold Conden"/>
              </a:defRPr>
            </a:lvl1pPr>
          </a:lstStyle>
          <a:p>
            <a:pPr>
              <a:defRPr>
                <a:effectLst/>
              </a:defRPr>
            </a:pPr>
            <a:r>
              <a:t>DIN SYN PÅ BARNETS IDROTTANDE?</a:t>
            </a:r>
          </a:p>
        </p:txBody>
      </p:sp>
      <p:sp>
        <p:nvSpPr>
          <p:cNvPr id="275" name="Vad tycker du är det viktigaste med ditt barns idrottande?"/>
          <p:cNvSpPr/>
          <p:nvPr/>
        </p:nvSpPr>
        <p:spPr>
          <a:xfrm>
            <a:off x="2660742" y="1389529"/>
            <a:ext cx="6636117"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914400">
              <a:defRPr sz="1800" b="0" i="0">
                <a:solidFill>
                  <a:schemeClr val="accent5">
                    <a:satOff val="-3547"/>
                    <a:lumOff val="-10352"/>
                  </a:schemeClr>
                </a:solidFill>
                <a:latin typeface="+mj-lt"/>
                <a:ea typeface="+mj-ea"/>
                <a:cs typeface="+mj-cs"/>
                <a:sym typeface="Calibri"/>
              </a:defRPr>
            </a:lvl1pPr>
          </a:lstStyle>
          <a:p>
            <a:pPr>
              <a:defRPr>
                <a:effectLst/>
              </a:defRPr>
            </a:pPr>
            <a:r>
              <a:rPr dirty="0" err="1">
                <a:latin typeface="Akzidenz-Grotesk BQ Light" pitchFamily="2" charset="77"/>
              </a:rPr>
              <a:t>Vad</a:t>
            </a:r>
            <a:r>
              <a:rPr dirty="0">
                <a:latin typeface="Akzidenz-Grotesk BQ Light" pitchFamily="2" charset="77"/>
              </a:rPr>
              <a:t> </a:t>
            </a:r>
            <a:r>
              <a:rPr dirty="0" err="1">
                <a:latin typeface="Akzidenz-Grotesk BQ Light" pitchFamily="2" charset="77"/>
              </a:rPr>
              <a:t>tycker</a:t>
            </a:r>
            <a:r>
              <a:rPr dirty="0">
                <a:latin typeface="Akzidenz-Grotesk BQ Light" pitchFamily="2" charset="77"/>
              </a:rPr>
              <a:t> du </a:t>
            </a:r>
            <a:r>
              <a:rPr dirty="0" err="1">
                <a:latin typeface="Akzidenz-Grotesk BQ Light" pitchFamily="2" charset="77"/>
              </a:rPr>
              <a:t>är</a:t>
            </a:r>
            <a:r>
              <a:rPr dirty="0">
                <a:latin typeface="Akzidenz-Grotesk BQ Light" pitchFamily="2" charset="77"/>
              </a:rPr>
              <a:t> </a:t>
            </a:r>
            <a:r>
              <a:rPr dirty="0" err="1">
                <a:latin typeface="Akzidenz-Grotesk BQ Light" pitchFamily="2" charset="77"/>
              </a:rPr>
              <a:t>det</a:t>
            </a:r>
            <a:r>
              <a:rPr dirty="0">
                <a:latin typeface="Akzidenz-Grotesk BQ Light" pitchFamily="2" charset="77"/>
              </a:rPr>
              <a:t> </a:t>
            </a:r>
            <a:r>
              <a:rPr dirty="0" err="1">
                <a:latin typeface="Akzidenz-Grotesk BQ Light" pitchFamily="2" charset="77"/>
              </a:rPr>
              <a:t>viktigaste</a:t>
            </a:r>
            <a:r>
              <a:rPr dirty="0">
                <a:latin typeface="Akzidenz-Grotesk BQ Light" pitchFamily="2" charset="77"/>
              </a:rPr>
              <a:t> med </a:t>
            </a:r>
            <a:r>
              <a:rPr dirty="0" err="1">
                <a:latin typeface="Akzidenz-Grotesk BQ Light" pitchFamily="2" charset="77"/>
              </a:rPr>
              <a:t>ditt</a:t>
            </a:r>
            <a:r>
              <a:rPr dirty="0">
                <a:latin typeface="Akzidenz-Grotesk BQ Light" pitchFamily="2" charset="77"/>
              </a:rPr>
              <a:t> barns </a:t>
            </a:r>
            <a:r>
              <a:rPr dirty="0" err="1">
                <a:latin typeface="Akzidenz-Grotesk BQ Light" pitchFamily="2" charset="77"/>
              </a:rPr>
              <a:t>idrottande</a:t>
            </a:r>
            <a:r>
              <a:rPr dirty="0">
                <a:latin typeface="Akzidenz-Grotesk BQ Light" pitchFamily="2" charset="77"/>
              </a:rPr>
              <a:t>?</a:t>
            </a:r>
          </a:p>
        </p:txBody>
      </p:sp>
      <p:sp>
        <p:nvSpPr>
          <p:cNvPr id="276" name="Fördela sammanlagt 100 poäng på de olika exemplen."/>
          <p:cNvSpPr/>
          <p:nvPr/>
        </p:nvSpPr>
        <p:spPr>
          <a:xfrm>
            <a:off x="2948261" y="1675956"/>
            <a:ext cx="606108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914400">
              <a:defRPr sz="1800" b="0" i="0">
                <a:solidFill>
                  <a:schemeClr val="accent5">
                    <a:satOff val="-3547"/>
                    <a:lumOff val="-10352"/>
                  </a:schemeClr>
                </a:solidFill>
                <a:latin typeface="+mj-lt"/>
                <a:ea typeface="+mj-ea"/>
                <a:cs typeface="+mj-cs"/>
                <a:sym typeface="Calibri"/>
              </a:defRPr>
            </a:lvl1pPr>
          </a:lstStyle>
          <a:p>
            <a:pPr>
              <a:defRPr>
                <a:effectLst/>
              </a:defRPr>
            </a:pPr>
            <a:r>
              <a:rPr dirty="0" err="1">
                <a:latin typeface="Akzidenz-Grotesk BQ Light" pitchFamily="2" charset="77"/>
              </a:rPr>
              <a:t>Fördela</a:t>
            </a:r>
            <a:r>
              <a:rPr dirty="0">
                <a:latin typeface="Akzidenz-Grotesk BQ Light" pitchFamily="2" charset="77"/>
              </a:rPr>
              <a:t> </a:t>
            </a:r>
            <a:r>
              <a:rPr dirty="0" err="1">
                <a:latin typeface="Akzidenz-Grotesk BQ Light" pitchFamily="2" charset="77"/>
              </a:rPr>
              <a:t>sammanlagt</a:t>
            </a:r>
            <a:r>
              <a:rPr dirty="0">
                <a:latin typeface="Akzidenz-Grotesk BQ Light" pitchFamily="2" charset="77"/>
              </a:rPr>
              <a:t> 100 </a:t>
            </a:r>
            <a:r>
              <a:rPr dirty="0" err="1">
                <a:latin typeface="Akzidenz-Grotesk BQ Light" pitchFamily="2" charset="77"/>
              </a:rPr>
              <a:t>poäng</a:t>
            </a:r>
            <a:r>
              <a:rPr dirty="0">
                <a:latin typeface="Akzidenz-Grotesk BQ Light" pitchFamily="2" charset="77"/>
              </a:rPr>
              <a:t> </a:t>
            </a:r>
            <a:r>
              <a:rPr dirty="0" err="1">
                <a:latin typeface="Akzidenz-Grotesk BQ Light" pitchFamily="2" charset="77"/>
              </a:rPr>
              <a:t>på</a:t>
            </a:r>
            <a:r>
              <a:rPr dirty="0">
                <a:latin typeface="Akzidenz-Grotesk BQ Light" pitchFamily="2" charset="77"/>
              </a:rPr>
              <a:t> de </a:t>
            </a:r>
            <a:r>
              <a:rPr dirty="0" err="1">
                <a:latin typeface="Akzidenz-Grotesk BQ Light" pitchFamily="2" charset="77"/>
              </a:rPr>
              <a:t>olika</a:t>
            </a:r>
            <a:r>
              <a:rPr dirty="0">
                <a:latin typeface="Akzidenz-Grotesk BQ Light" pitchFamily="2" charset="77"/>
              </a:rPr>
              <a:t> </a:t>
            </a:r>
            <a:r>
              <a:rPr dirty="0" err="1">
                <a:latin typeface="Akzidenz-Grotesk BQ Light" pitchFamily="2" charset="77"/>
              </a:rPr>
              <a:t>exemplen</a:t>
            </a:r>
            <a:r>
              <a:rPr dirty="0">
                <a:latin typeface="Akzidenz-Grotesk BQ Light" pitchFamily="2" charset="77"/>
              </a:rPr>
              <a:t>.</a:t>
            </a:r>
          </a:p>
        </p:txBody>
      </p:sp>
      <p:graphicFrame>
        <p:nvGraphicFramePr>
          <p:cNvPr id="277" name="Table"/>
          <p:cNvGraphicFramePr/>
          <p:nvPr>
            <p:extLst>
              <p:ext uri="{D42A27DB-BD31-4B8C-83A1-F6EECF244321}">
                <p14:modId xmlns:p14="http://schemas.microsoft.com/office/powerpoint/2010/main" val="3742034349"/>
              </p:ext>
            </p:extLst>
          </p:nvPr>
        </p:nvGraphicFramePr>
        <p:xfrm>
          <a:off x="6576714" y="2506425"/>
          <a:ext cx="4803996" cy="2499252"/>
        </p:xfrm>
        <a:graphic>
          <a:graphicData uri="http://schemas.openxmlformats.org/drawingml/2006/table">
            <a:tbl>
              <a:tblPr bandRow="1">
                <a:tableStyleId>{4C3C2611-4C71-4FC5-86AE-919BDF0F9419}</a:tableStyleId>
              </a:tblPr>
              <a:tblGrid>
                <a:gridCol w="2401998">
                  <a:extLst>
                    <a:ext uri="{9D8B030D-6E8A-4147-A177-3AD203B41FA5}">
                      <a16:colId xmlns:a16="http://schemas.microsoft.com/office/drawing/2014/main" val="20000"/>
                    </a:ext>
                  </a:extLst>
                </a:gridCol>
                <a:gridCol w="2401998">
                  <a:extLst>
                    <a:ext uri="{9D8B030D-6E8A-4147-A177-3AD203B41FA5}">
                      <a16:colId xmlns:a16="http://schemas.microsoft.com/office/drawing/2014/main" val="20001"/>
                    </a:ext>
                  </a:extLst>
                </a:gridCol>
              </a:tblGrid>
              <a:tr h="416542">
                <a:tc>
                  <a:txBody>
                    <a:bodyPr/>
                    <a:lstStyle/>
                    <a:p>
                      <a:pPr algn="l">
                        <a:defRPr sz="1800"/>
                      </a:pPr>
                      <a:r>
                        <a:rPr sz="1400" b="0" i="0" dirty="0" err="1">
                          <a:latin typeface="Akzidenz-Grotesk BQ Light" pitchFamily="2" charset="77"/>
                        </a:rPr>
                        <a:t>Fysisk</a:t>
                      </a:r>
                      <a:r>
                        <a:rPr sz="1400" b="0" i="0" dirty="0">
                          <a:latin typeface="Akzidenz-Grotesk BQ Light" pitchFamily="2" charset="77"/>
                        </a:rPr>
                        <a:t> </a:t>
                      </a:r>
                      <a:r>
                        <a:rPr sz="1400" b="0" i="0" dirty="0" err="1">
                          <a:latin typeface="Akzidenz-Grotesk BQ Light" pitchFamily="2" charset="77"/>
                        </a:rPr>
                        <a:t>hälsa</a:t>
                      </a:r>
                      <a:r>
                        <a:rPr sz="1400" b="0" i="0" dirty="0">
                          <a:latin typeface="Akzidenz-Grotesk BQ Light" pitchFamily="2" charset="77"/>
                        </a:rPr>
                        <a:t>?	</a:t>
                      </a: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416542">
                <a:tc>
                  <a:txBody>
                    <a:bodyPr/>
                    <a:lstStyle/>
                    <a:p>
                      <a:pPr algn="l">
                        <a:defRPr sz="1800"/>
                      </a:pPr>
                      <a:r>
                        <a:rPr sz="1400" b="0" i="0">
                          <a:latin typeface="Akzidenz-Grotesk BQ Light" pitchFamily="2" charset="77"/>
                        </a:rPr>
                        <a:t>Erfarenheter för livet?	</a:t>
                      </a: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416542">
                <a:tc>
                  <a:txBody>
                    <a:bodyPr/>
                    <a:lstStyle/>
                    <a:p>
                      <a:pPr algn="l">
                        <a:defRPr sz="1800"/>
                      </a:pPr>
                      <a:r>
                        <a:rPr sz="1400" b="0" i="0" dirty="0">
                          <a:latin typeface="Akzidenz-Grotesk BQ Light" pitchFamily="2" charset="77"/>
                        </a:rPr>
                        <a:t>Ha </a:t>
                      </a:r>
                      <a:r>
                        <a:rPr sz="1400" b="0" i="0" dirty="0" err="1">
                          <a:latin typeface="Akzidenz-Grotesk BQ Light" pitchFamily="2" charset="77"/>
                        </a:rPr>
                        <a:t>roligt</a:t>
                      </a:r>
                      <a:r>
                        <a:rPr sz="1400" b="0" i="0" dirty="0">
                          <a:latin typeface="Akzidenz-Grotesk BQ Light" pitchFamily="2" charset="77"/>
                        </a:rPr>
                        <a:t>?	</a:t>
                      </a: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416542">
                <a:tc>
                  <a:txBody>
                    <a:bodyPr/>
                    <a:lstStyle/>
                    <a:p>
                      <a:pPr algn="l">
                        <a:defRPr sz="1800"/>
                      </a:pPr>
                      <a:r>
                        <a:rPr sz="1400" b="0" i="0">
                          <a:latin typeface="Akzidenz-Grotesk BQ Light" pitchFamily="2" charset="77"/>
                        </a:rPr>
                        <a:t>Få vänner?	</a:t>
                      </a: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416542">
                <a:tc>
                  <a:txBody>
                    <a:bodyPr/>
                    <a:lstStyle/>
                    <a:p>
                      <a:pPr algn="l" defTabSz="457200">
                        <a:defRPr sz="1800"/>
                      </a:pPr>
                      <a:r>
                        <a:rPr sz="1400" b="0" i="0" dirty="0" err="1">
                          <a:latin typeface="Akzidenz-Grotesk BQ Light" pitchFamily="2" charset="77"/>
                        </a:rPr>
                        <a:t>Andra</a:t>
                      </a:r>
                      <a:r>
                        <a:rPr sz="1400" b="0" i="0" dirty="0">
                          <a:latin typeface="Akzidenz-Grotesk BQ Light" pitchFamily="2" charset="77"/>
                        </a:rPr>
                        <a:t> </a:t>
                      </a:r>
                      <a:r>
                        <a:rPr sz="1400" b="0" i="0" dirty="0" err="1">
                          <a:latin typeface="Akzidenz-Grotesk BQ Light" pitchFamily="2" charset="77"/>
                        </a:rPr>
                        <a:t>exempel</a:t>
                      </a:r>
                      <a:r>
                        <a:rPr sz="1400" b="0" i="0" dirty="0">
                          <a:latin typeface="Akzidenz-Grotesk BQ Light" pitchFamily="2" charset="77"/>
                        </a:rPr>
                        <a:t>?</a:t>
                      </a: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416542">
                <a:tc>
                  <a:txBody>
                    <a:bodyPr/>
                    <a:lstStyle/>
                    <a:p>
                      <a:pPr algn="l" defTabSz="457200">
                        <a:defRPr sz="14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278" name="Vad tror du att ditt barn tycker är viktigast?"/>
          <p:cNvSpPr/>
          <p:nvPr/>
        </p:nvSpPr>
        <p:spPr>
          <a:xfrm>
            <a:off x="5612801" y="4630843"/>
            <a:ext cx="6636118" cy="307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914400">
              <a:defRPr sz="1400" i="0">
                <a:solidFill>
                  <a:schemeClr val="accent5">
                    <a:satOff val="-3547"/>
                    <a:lumOff val="-10352"/>
                  </a:schemeClr>
                </a:solidFill>
                <a:latin typeface="+mn-lt"/>
                <a:ea typeface="+mn-ea"/>
                <a:cs typeface="+mn-cs"/>
                <a:sym typeface="Helvetica"/>
              </a:defRPr>
            </a:lvl1pPr>
          </a:lstStyle>
          <a:p>
            <a:pPr>
              <a:defRPr>
                <a:effectLst/>
              </a:defRPr>
            </a:pPr>
            <a:r>
              <a:rPr b="0" dirty="0" err="1">
                <a:latin typeface="Akzidenz-Grotesk BQ Light" pitchFamily="2" charset="77"/>
              </a:rPr>
              <a:t>Vad</a:t>
            </a:r>
            <a:r>
              <a:rPr b="0" dirty="0">
                <a:latin typeface="Akzidenz-Grotesk BQ Light" pitchFamily="2" charset="77"/>
              </a:rPr>
              <a:t> </a:t>
            </a:r>
            <a:r>
              <a:rPr b="0" dirty="0" err="1">
                <a:latin typeface="Akzidenz-Grotesk BQ Light" pitchFamily="2" charset="77"/>
              </a:rPr>
              <a:t>tror</a:t>
            </a:r>
            <a:r>
              <a:rPr b="0" dirty="0">
                <a:latin typeface="Akzidenz-Grotesk BQ Light" pitchFamily="2" charset="77"/>
              </a:rPr>
              <a:t> du </a:t>
            </a:r>
            <a:r>
              <a:rPr b="0" dirty="0" err="1">
                <a:latin typeface="Akzidenz-Grotesk BQ Light" pitchFamily="2" charset="77"/>
              </a:rPr>
              <a:t>att</a:t>
            </a:r>
            <a:r>
              <a:rPr b="0" dirty="0">
                <a:latin typeface="Akzidenz-Grotesk BQ Light" pitchFamily="2" charset="77"/>
              </a:rPr>
              <a:t> </a:t>
            </a:r>
            <a:r>
              <a:rPr b="0" dirty="0" err="1">
                <a:latin typeface="Akzidenz-Grotesk BQ Light" pitchFamily="2" charset="77"/>
              </a:rPr>
              <a:t>ditt</a:t>
            </a:r>
            <a:r>
              <a:rPr b="0" dirty="0">
                <a:latin typeface="Akzidenz-Grotesk BQ Light" pitchFamily="2" charset="77"/>
              </a:rPr>
              <a:t> barn </a:t>
            </a:r>
            <a:r>
              <a:rPr b="0" dirty="0" err="1">
                <a:latin typeface="Akzidenz-Grotesk BQ Light" pitchFamily="2" charset="77"/>
              </a:rPr>
              <a:t>tycker</a:t>
            </a:r>
            <a:r>
              <a:rPr b="0" dirty="0">
                <a:latin typeface="Akzidenz-Grotesk BQ Light" pitchFamily="2" charset="77"/>
              </a:rPr>
              <a:t> </a:t>
            </a:r>
            <a:r>
              <a:rPr b="0" dirty="0" err="1">
                <a:latin typeface="Akzidenz-Grotesk BQ Light" pitchFamily="2" charset="77"/>
              </a:rPr>
              <a:t>är</a:t>
            </a:r>
            <a:r>
              <a:rPr b="0" dirty="0">
                <a:latin typeface="Akzidenz-Grotesk BQ Light" pitchFamily="2" charset="77"/>
              </a:rPr>
              <a:t> </a:t>
            </a:r>
            <a:r>
              <a:rPr b="0" dirty="0" err="1">
                <a:latin typeface="Akzidenz-Grotesk BQ Light" pitchFamily="2" charset="77"/>
              </a:rPr>
              <a:t>viktigast</a:t>
            </a:r>
            <a:r>
              <a:rPr b="0" dirty="0">
                <a:latin typeface="Akzidenz-Grotesk BQ Light" pitchFamily="2" charset="77"/>
              </a:rPr>
              <a:t>?</a:t>
            </a:r>
          </a:p>
        </p:txBody>
      </p:sp>
      <p:pic>
        <p:nvPicPr>
          <p:cNvPr id="279" name="dinsyn.png" descr="dinsyn.png"/>
          <p:cNvPicPr>
            <a:picLocks noChangeAspect="1"/>
          </p:cNvPicPr>
          <p:nvPr/>
        </p:nvPicPr>
        <p:blipFill>
          <a:blip r:embed="rId3">
            <a:extLst/>
          </a:blip>
          <a:stretch>
            <a:fillRect/>
          </a:stretch>
        </p:blipFill>
        <p:spPr>
          <a:xfrm>
            <a:off x="-1" y="-3970"/>
            <a:ext cx="12192001" cy="80283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Varför introducerade du ditt barn i vår sport?…"/>
          <p:cNvSpPr>
            <a:spLocks noGrp="1"/>
          </p:cNvSpPr>
          <p:nvPr>
            <p:ph type="body" sz="half" idx="1"/>
          </p:nvPr>
        </p:nvSpPr>
        <p:spPr>
          <a:xfrm>
            <a:off x="2571524" y="1787182"/>
            <a:ext cx="7370646" cy="4351339"/>
          </a:xfrm>
          <a:prstGeom prst="rect">
            <a:avLst/>
          </a:prstGeom>
        </p:spPr>
        <p:txBody>
          <a:bodyPr/>
          <a:lstStyle/>
          <a:p>
            <a:pPr marL="0" indent="0">
              <a:lnSpc>
                <a:spcPct val="88000"/>
              </a:lnSpc>
              <a:buSzTx/>
              <a:buFontTx/>
              <a:buNone/>
              <a:defRPr sz="1800">
                <a:latin typeface="Franklin Gothic Demi Cond"/>
                <a:ea typeface="Franklin Gothic Demi Cond"/>
                <a:cs typeface="Franklin Gothic Demi Cond"/>
                <a:sym typeface="Franklin Gothic Demi Cond"/>
              </a:defRPr>
            </a:pPr>
            <a:r>
              <a:rPr dirty="0" err="1">
                <a:latin typeface="Akzidenz-Grotesk BQ Light" pitchFamily="2" charset="77"/>
              </a:rPr>
              <a:t>Varför</a:t>
            </a:r>
            <a:r>
              <a:rPr dirty="0">
                <a:latin typeface="Akzidenz-Grotesk BQ Light" pitchFamily="2" charset="77"/>
              </a:rPr>
              <a:t> </a:t>
            </a:r>
            <a:r>
              <a:rPr dirty="0" err="1">
                <a:latin typeface="Akzidenz-Grotesk BQ Light" pitchFamily="2" charset="77"/>
              </a:rPr>
              <a:t>introducerade</a:t>
            </a:r>
            <a:r>
              <a:rPr dirty="0">
                <a:latin typeface="Akzidenz-Grotesk BQ Light" pitchFamily="2" charset="77"/>
              </a:rPr>
              <a:t> du </a:t>
            </a:r>
            <a:r>
              <a:rPr dirty="0" err="1">
                <a:latin typeface="Akzidenz-Grotesk BQ Light" pitchFamily="2" charset="77"/>
              </a:rPr>
              <a:t>ditt</a:t>
            </a:r>
            <a:r>
              <a:rPr dirty="0">
                <a:latin typeface="Akzidenz-Grotesk BQ Light" pitchFamily="2" charset="77"/>
              </a:rPr>
              <a:t> barn </a:t>
            </a:r>
            <a:r>
              <a:rPr dirty="0" err="1">
                <a:latin typeface="Akzidenz-Grotesk BQ Light" pitchFamily="2" charset="77"/>
              </a:rPr>
              <a:t>i</a:t>
            </a:r>
            <a:r>
              <a:rPr dirty="0">
                <a:latin typeface="Akzidenz-Grotesk BQ Light" pitchFamily="2" charset="77"/>
              </a:rPr>
              <a:t> </a:t>
            </a:r>
            <a:r>
              <a:rPr dirty="0" err="1">
                <a:latin typeface="Akzidenz-Grotesk BQ Light" pitchFamily="2" charset="77"/>
              </a:rPr>
              <a:t>vår</a:t>
            </a:r>
            <a:r>
              <a:rPr dirty="0">
                <a:latin typeface="Akzidenz-Grotesk BQ Light" pitchFamily="2" charset="77"/>
              </a:rPr>
              <a:t> sport?</a:t>
            </a:r>
          </a:p>
          <a:p>
            <a:pPr marL="0" indent="0">
              <a:lnSpc>
                <a:spcPct val="88000"/>
              </a:lnSpc>
              <a:buSzTx/>
              <a:buFontTx/>
              <a:buNone/>
              <a:defRPr sz="1800">
                <a:latin typeface="Franklin Gothic Demi Cond"/>
                <a:ea typeface="Franklin Gothic Demi Cond"/>
                <a:cs typeface="Franklin Gothic Demi Cond"/>
                <a:sym typeface="Franklin Gothic Demi Cond"/>
              </a:defRPr>
            </a:pPr>
            <a:r>
              <a:rPr dirty="0" err="1">
                <a:latin typeface="Akzidenz-Grotesk BQ Light" pitchFamily="2" charset="77"/>
              </a:rPr>
              <a:t>Vad</a:t>
            </a:r>
            <a:r>
              <a:rPr dirty="0">
                <a:latin typeface="Akzidenz-Grotesk BQ Light" pitchFamily="2" charset="77"/>
              </a:rPr>
              <a:t> </a:t>
            </a:r>
            <a:r>
              <a:rPr dirty="0" err="1">
                <a:latin typeface="Akzidenz-Grotesk BQ Light" pitchFamily="2" charset="77"/>
              </a:rPr>
              <a:t>är</a:t>
            </a:r>
            <a:r>
              <a:rPr dirty="0">
                <a:latin typeface="Akzidenz-Grotesk BQ Light" pitchFamily="2" charset="77"/>
              </a:rPr>
              <a:t> bra </a:t>
            </a:r>
            <a:r>
              <a:rPr dirty="0" err="1">
                <a:latin typeface="Akzidenz-Grotesk BQ Light" pitchFamily="2" charset="77"/>
              </a:rPr>
              <a:t>vuxenbeteende</a:t>
            </a:r>
            <a:r>
              <a:rPr dirty="0">
                <a:latin typeface="Akzidenz-Grotesk BQ Light" pitchFamily="2" charset="77"/>
              </a:rPr>
              <a:t> </a:t>
            </a:r>
            <a:r>
              <a:rPr dirty="0" err="1">
                <a:latin typeface="Akzidenz-Grotesk BQ Light" pitchFamily="2" charset="77"/>
              </a:rPr>
              <a:t>när</a:t>
            </a:r>
            <a:r>
              <a:rPr dirty="0">
                <a:latin typeface="Akzidenz-Grotesk BQ Light" pitchFamily="2" charset="77"/>
              </a:rPr>
              <a:t> </a:t>
            </a:r>
            <a:r>
              <a:rPr dirty="0" err="1">
                <a:latin typeface="Akzidenz-Grotesk BQ Light" pitchFamily="2" charset="77"/>
              </a:rPr>
              <a:t>våra</a:t>
            </a:r>
            <a:r>
              <a:rPr dirty="0">
                <a:latin typeface="Akzidenz-Grotesk BQ Light" pitchFamily="2" charset="77"/>
              </a:rPr>
              <a:t> barn </a:t>
            </a:r>
            <a:r>
              <a:rPr dirty="0" err="1">
                <a:latin typeface="Akzidenz-Grotesk BQ Light" pitchFamily="2" charset="77"/>
              </a:rPr>
              <a:t>tränar</a:t>
            </a:r>
            <a:r>
              <a:rPr dirty="0">
                <a:latin typeface="Akzidenz-Grotesk BQ Light" pitchFamily="2" charset="77"/>
              </a:rPr>
              <a:t> </a:t>
            </a:r>
            <a:r>
              <a:rPr dirty="0" err="1">
                <a:latin typeface="Akzidenz-Grotesk BQ Light" pitchFamily="2" charset="77"/>
              </a:rPr>
              <a:t>och</a:t>
            </a:r>
            <a:r>
              <a:rPr dirty="0">
                <a:latin typeface="Akzidenz-Grotesk BQ Light" pitchFamily="2" charset="77"/>
              </a:rPr>
              <a:t> </a:t>
            </a:r>
            <a:r>
              <a:rPr dirty="0" err="1">
                <a:latin typeface="Akzidenz-Grotesk BQ Light" pitchFamily="2" charset="77"/>
              </a:rPr>
              <a:t>spelar</a:t>
            </a:r>
            <a:r>
              <a:rPr dirty="0">
                <a:latin typeface="Akzidenz-Grotesk BQ Light" pitchFamily="2" charset="77"/>
              </a:rPr>
              <a:t> match?</a:t>
            </a:r>
          </a:p>
          <a:p>
            <a:pPr marL="0" indent="0">
              <a:lnSpc>
                <a:spcPct val="88000"/>
              </a:lnSpc>
              <a:buSzTx/>
              <a:buFontTx/>
              <a:buNone/>
              <a:defRPr sz="1800">
                <a:latin typeface="Franklin Gothic Demi Cond"/>
                <a:ea typeface="Franklin Gothic Demi Cond"/>
                <a:cs typeface="Franklin Gothic Demi Cond"/>
                <a:sym typeface="Franklin Gothic Demi Cond"/>
              </a:defRPr>
            </a:pPr>
            <a:r>
              <a:rPr dirty="0" err="1">
                <a:latin typeface="Akzidenz-Grotesk BQ Light" pitchFamily="2" charset="77"/>
              </a:rPr>
              <a:t>Vilka</a:t>
            </a:r>
            <a:r>
              <a:rPr dirty="0">
                <a:latin typeface="Akzidenz-Grotesk BQ Light" pitchFamily="2" charset="77"/>
              </a:rPr>
              <a:t> </a:t>
            </a:r>
            <a:r>
              <a:rPr dirty="0" err="1">
                <a:latin typeface="Akzidenz-Grotesk BQ Light" pitchFamily="2" charset="77"/>
              </a:rPr>
              <a:t>föräldrabeteenden</a:t>
            </a:r>
            <a:r>
              <a:rPr dirty="0">
                <a:latin typeface="Akzidenz-Grotesk BQ Light" pitchFamily="2" charset="77"/>
              </a:rPr>
              <a:t> </a:t>
            </a:r>
            <a:r>
              <a:rPr dirty="0" err="1">
                <a:latin typeface="Akzidenz-Grotesk BQ Light" pitchFamily="2" charset="77"/>
              </a:rPr>
              <a:t>vill</a:t>
            </a:r>
            <a:r>
              <a:rPr dirty="0">
                <a:latin typeface="Akzidenz-Grotesk BQ Light" pitchFamily="2" charset="77"/>
              </a:rPr>
              <a:t> vi </a:t>
            </a:r>
            <a:r>
              <a:rPr dirty="0" err="1">
                <a:latin typeface="Akzidenz-Grotesk BQ Light" pitchFamily="2" charset="77"/>
              </a:rPr>
              <a:t>inte</a:t>
            </a:r>
            <a:r>
              <a:rPr dirty="0">
                <a:latin typeface="Akzidenz-Grotesk BQ Light" pitchFamily="2" charset="77"/>
              </a:rPr>
              <a:t> </a:t>
            </a:r>
            <a:r>
              <a:rPr dirty="0" err="1">
                <a:latin typeface="Akzidenz-Grotesk BQ Light" pitchFamily="2" charset="77"/>
              </a:rPr>
              <a:t>uppleva</a:t>
            </a:r>
            <a:r>
              <a:rPr dirty="0">
                <a:latin typeface="Akzidenz-Grotesk BQ Light" pitchFamily="2" charset="77"/>
              </a:rPr>
              <a:t> hos </a:t>
            </a:r>
            <a:r>
              <a:rPr dirty="0" err="1">
                <a:latin typeface="Akzidenz-Grotesk BQ Light" pitchFamily="2" charset="77"/>
              </a:rPr>
              <a:t>oss</a:t>
            </a:r>
            <a:r>
              <a:rPr dirty="0">
                <a:latin typeface="Akzidenz-Grotesk BQ Light" pitchFamily="2" charset="77"/>
              </a:rPr>
              <a:t>?</a:t>
            </a:r>
          </a:p>
          <a:p>
            <a:pPr marL="0" lvl="2" indent="457200">
              <a:lnSpc>
                <a:spcPct val="88000"/>
              </a:lnSpc>
              <a:spcBef>
                <a:spcPts val="500"/>
              </a:spcBef>
              <a:buSzTx/>
              <a:buFontTx/>
              <a:buNone/>
              <a:defRPr sz="1800">
                <a:latin typeface="Franklin Gothic Demi Cond"/>
                <a:ea typeface="Franklin Gothic Demi Cond"/>
                <a:cs typeface="Franklin Gothic Demi Cond"/>
                <a:sym typeface="Franklin Gothic Demi Cond"/>
              </a:defRPr>
            </a:pPr>
            <a:r>
              <a:rPr dirty="0">
                <a:latin typeface="Akzidenz-Grotesk BQ Light" pitchFamily="2" charset="77"/>
              </a:rPr>
              <a:t>Mot </a:t>
            </a:r>
            <a:r>
              <a:rPr dirty="0" err="1">
                <a:latin typeface="Akzidenz-Grotesk BQ Light" pitchFamily="2" charset="77"/>
              </a:rPr>
              <a:t>domaren</a:t>
            </a:r>
            <a:r>
              <a:rPr dirty="0">
                <a:latin typeface="Akzidenz-Grotesk BQ Light" pitchFamily="2" charset="77"/>
              </a:rPr>
              <a:t>?</a:t>
            </a:r>
          </a:p>
          <a:p>
            <a:pPr marL="0" lvl="2" indent="457200">
              <a:lnSpc>
                <a:spcPct val="88000"/>
              </a:lnSpc>
              <a:spcBef>
                <a:spcPts val="500"/>
              </a:spcBef>
              <a:buSzTx/>
              <a:buFontTx/>
              <a:buNone/>
              <a:defRPr sz="1800">
                <a:latin typeface="Franklin Gothic Demi Cond"/>
                <a:ea typeface="Franklin Gothic Demi Cond"/>
                <a:cs typeface="Franklin Gothic Demi Cond"/>
                <a:sym typeface="Franklin Gothic Demi Cond"/>
              </a:defRPr>
            </a:pPr>
            <a:r>
              <a:rPr dirty="0">
                <a:latin typeface="Akzidenz-Grotesk BQ Light" pitchFamily="2" charset="77"/>
              </a:rPr>
              <a:t>Mot </a:t>
            </a:r>
            <a:r>
              <a:rPr dirty="0" err="1">
                <a:latin typeface="Akzidenz-Grotesk BQ Light" pitchFamily="2" charset="77"/>
              </a:rPr>
              <a:t>ditt</a:t>
            </a:r>
            <a:r>
              <a:rPr dirty="0">
                <a:latin typeface="Akzidenz-Grotesk BQ Light" pitchFamily="2" charset="77"/>
              </a:rPr>
              <a:t> </a:t>
            </a:r>
            <a:r>
              <a:rPr dirty="0" err="1">
                <a:latin typeface="Akzidenz-Grotesk BQ Light" pitchFamily="2" charset="77"/>
              </a:rPr>
              <a:t>och</a:t>
            </a:r>
            <a:r>
              <a:rPr dirty="0">
                <a:latin typeface="Akzidenz-Grotesk BQ Light" pitchFamily="2" charset="77"/>
              </a:rPr>
              <a:t> </a:t>
            </a:r>
            <a:r>
              <a:rPr dirty="0" err="1">
                <a:latin typeface="Akzidenz-Grotesk BQ Light" pitchFamily="2" charset="77"/>
              </a:rPr>
              <a:t>andras</a:t>
            </a:r>
            <a:r>
              <a:rPr dirty="0">
                <a:latin typeface="Akzidenz-Grotesk BQ Light" pitchFamily="2" charset="77"/>
              </a:rPr>
              <a:t> barn?</a:t>
            </a:r>
          </a:p>
          <a:p>
            <a:pPr marL="0" lvl="2" indent="457200">
              <a:lnSpc>
                <a:spcPct val="88000"/>
              </a:lnSpc>
              <a:spcBef>
                <a:spcPts val="500"/>
              </a:spcBef>
              <a:buSzTx/>
              <a:buFontTx/>
              <a:buNone/>
              <a:defRPr sz="1800">
                <a:latin typeface="Franklin Gothic Demi Cond"/>
                <a:ea typeface="Franklin Gothic Demi Cond"/>
                <a:cs typeface="Franklin Gothic Demi Cond"/>
                <a:sym typeface="Franklin Gothic Demi Cond"/>
              </a:defRPr>
            </a:pPr>
            <a:r>
              <a:rPr dirty="0">
                <a:latin typeface="Akzidenz-Grotesk BQ Light" pitchFamily="2" charset="77"/>
              </a:rPr>
              <a:t>Mot </a:t>
            </a:r>
            <a:r>
              <a:rPr dirty="0" err="1">
                <a:latin typeface="Akzidenz-Grotesk BQ Light" pitchFamily="2" charset="77"/>
              </a:rPr>
              <a:t>ledare</a:t>
            </a:r>
            <a:r>
              <a:rPr dirty="0">
                <a:latin typeface="Akzidenz-Grotesk BQ Light" pitchFamily="2" charset="77"/>
              </a:rPr>
              <a:t>?</a:t>
            </a:r>
          </a:p>
          <a:p>
            <a:pPr marL="0" lvl="2" indent="457200">
              <a:lnSpc>
                <a:spcPct val="88000"/>
              </a:lnSpc>
              <a:spcBef>
                <a:spcPts val="500"/>
              </a:spcBef>
              <a:buSzTx/>
              <a:buFontTx/>
              <a:buNone/>
              <a:defRPr sz="1800">
                <a:latin typeface="Franklin Gothic Demi Cond"/>
                <a:ea typeface="Franklin Gothic Demi Cond"/>
                <a:cs typeface="Franklin Gothic Demi Cond"/>
                <a:sym typeface="Franklin Gothic Demi Cond"/>
              </a:defRPr>
            </a:pPr>
            <a:r>
              <a:rPr dirty="0">
                <a:latin typeface="Akzidenz-Grotesk BQ Light" pitchFamily="2" charset="77"/>
              </a:rPr>
              <a:t>Mot </a:t>
            </a:r>
            <a:r>
              <a:rPr dirty="0" err="1">
                <a:latin typeface="Akzidenz-Grotesk BQ Light" pitchFamily="2" charset="77"/>
              </a:rPr>
              <a:t>motståndare</a:t>
            </a:r>
            <a:r>
              <a:rPr dirty="0">
                <a:latin typeface="Akzidenz-Grotesk BQ Light" pitchFamily="2" charset="77"/>
              </a:rPr>
              <a:t>?</a:t>
            </a:r>
          </a:p>
          <a:p>
            <a:pPr marL="0" indent="0">
              <a:lnSpc>
                <a:spcPct val="88000"/>
              </a:lnSpc>
              <a:buSzTx/>
              <a:buFontTx/>
              <a:buNone/>
              <a:defRPr sz="1800">
                <a:latin typeface="Franklin Gothic Demi Cond"/>
                <a:ea typeface="Franklin Gothic Demi Cond"/>
                <a:cs typeface="Franklin Gothic Demi Cond"/>
                <a:sym typeface="Franklin Gothic Demi Cond"/>
              </a:defRPr>
            </a:pPr>
            <a:r>
              <a:rPr dirty="0" err="1">
                <a:latin typeface="Akzidenz-Grotesk BQ Light" pitchFamily="2" charset="77"/>
              </a:rPr>
              <a:t>Hur</a:t>
            </a:r>
            <a:r>
              <a:rPr dirty="0">
                <a:latin typeface="Akzidenz-Grotesk BQ Light" pitchFamily="2" charset="77"/>
              </a:rPr>
              <a:t> </a:t>
            </a:r>
            <a:r>
              <a:rPr dirty="0" err="1">
                <a:latin typeface="Akzidenz-Grotesk BQ Light" pitchFamily="2" charset="77"/>
              </a:rPr>
              <a:t>kan</a:t>
            </a:r>
            <a:r>
              <a:rPr dirty="0">
                <a:latin typeface="Akzidenz-Grotesk BQ Light" pitchFamily="2" charset="77"/>
              </a:rPr>
              <a:t> vi </a:t>
            </a:r>
            <a:r>
              <a:rPr dirty="0" err="1">
                <a:latin typeface="Akzidenz-Grotesk BQ Light" pitchFamily="2" charset="77"/>
              </a:rPr>
              <a:t>uppmärksamma</a:t>
            </a:r>
            <a:r>
              <a:rPr dirty="0">
                <a:latin typeface="Akzidenz-Grotesk BQ Light" pitchFamily="2" charset="77"/>
              </a:rPr>
              <a:t> </a:t>
            </a:r>
            <a:r>
              <a:rPr dirty="0" err="1">
                <a:latin typeface="Akzidenz-Grotesk BQ Light" pitchFamily="2" charset="77"/>
              </a:rPr>
              <a:t>vuxnas</a:t>
            </a:r>
            <a:r>
              <a:rPr dirty="0">
                <a:latin typeface="Akzidenz-Grotesk BQ Light" pitchFamily="2" charset="77"/>
              </a:rPr>
              <a:t> </a:t>
            </a:r>
            <a:r>
              <a:rPr dirty="0" err="1">
                <a:latin typeface="Akzidenz-Grotesk BQ Light" pitchFamily="2" charset="77"/>
              </a:rPr>
              <a:t>negativa</a:t>
            </a:r>
            <a:r>
              <a:rPr dirty="0">
                <a:latin typeface="Akzidenz-Grotesk BQ Light" pitchFamily="2" charset="77"/>
              </a:rPr>
              <a:t> </a:t>
            </a:r>
            <a:r>
              <a:rPr dirty="0" err="1">
                <a:latin typeface="Akzidenz-Grotesk BQ Light" pitchFamily="2" charset="77"/>
              </a:rPr>
              <a:t>beteende</a:t>
            </a:r>
            <a:r>
              <a:rPr dirty="0">
                <a:latin typeface="Akzidenz-Grotesk BQ Light" pitchFamily="2" charset="77"/>
              </a:rPr>
              <a:t>?</a:t>
            </a:r>
          </a:p>
        </p:txBody>
      </p:sp>
      <p:sp>
        <p:nvSpPr>
          <p:cNvPr id="284" name="DISKUSSION KRING BARNIDROTT"/>
          <p:cNvSpPr/>
          <p:nvPr/>
        </p:nvSpPr>
        <p:spPr>
          <a:xfrm>
            <a:off x="63429" y="111699"/>
            <a:ext cx="12065142" cy="609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200" b="0" i="0">
                <a:latin typeface="Akzidenz-Grotesk BQ Bold Conden"/>
                <a:ea typeface="Akzidenz-Grotesk BQ Bold Conden"/>
                <a:cs typeface="Akzidenz-Grotesk BQ Bold Conden"/>
                <a:sym typeface="Akzidenz-Grotesk BQ Bold Conden"/>
              </a:defRPr>
            </a:lvl1pPr>
          </a:lstStyle>
          <a:p>
            <a:pPr>
              <a:defRPr>
                <a:effectLst/>
              </a:defRPr>
            </a:pPr>
            <a:r>
              <a:t>DISKUSSION KRING BARNIDROTT</a:t>
            </a:r>
          </a:p>
        </p:txBody>
      </p:sp>
      <p:pic>
        <p:nvPicPr>
          <p:cNvPr id="285" name="diskussion.png" descr="diskussion.png"/>
          <p:cNvPicPr>
            <a:picLocks noChangeAspect="1"/>
          </p:cNvPicPr>
          <p:nvPr/>
        </p:nvPicPr>
        <p:blipFill>
          <a:blip r:embed="rId3">
            <a:extLst/>
          </a:blip>
          <a:stretch>
            <a:fillRect/>
          </a:stretch>
        </p:blipFill>
        <p:spPr>
          <a:xfrm>
            <a:off x="0" y="-10320"/>
            <a:ext cx="12192001" cy="802838"/>
          </a:xfrm>
          <a:prstGeom prst="rect">
            <a:avLst/>
          </a:prstGeom>
          <a:ln w="12700">
            <a:miter lim="400000"/>
          </a:ln>
        </p:spPr>
      </p:pic>
      <p:pic>
        <p:nvPicPr>
          <p:cNvPr id="286" name="bulletpoint.png" descr="bulletpoint.png"/>
          <p:cNvPicPr>
            <a:picLocks noChangeAspect="1"/>
          </p:cNvPicPr>
          <p:nvPr/>
        </p:nvPicPr>
        <p:blipFill>
          <a:blip r:embed="rId4">
            <a:extLst/>
          </a:blip>
          <a:stretch>
            <a:fillRect/>
          </a:stretch>
        </p:blipFill>
        <p:spPr>
          <a:xfrm>
            <a:off x="2249830" y="1815481"/>
            <a:ext cx="254885" cy="254885"/>
          </a:xfrm>
          <a:prstGeom prst="rect">
            <a:avLst/>
          </a:prstGeom>
          <a:ln w="12700">
            <a:miter lim="400000"/>
          </a:ln>
        </p:spPr>
      </p:pic>
      <p:pic>
        <p:nvPicPr>
          <p:cNvPr id="287" name="bulletpoint.png" descr="bulletpoint.png"/>
          <p:cNvPicPr>
            <a:picLocks noChangeAspect="1"/>
          </p:cNvPicPr>
          <p:nvPr/>
        </p:nvPicPr>
        <p:blipFill>
          <a:blip r:embed="rId4">
            <a:extLst/>
          </a:blip>
          <a:stretch>
            <a:fillRect/>
          </a:stretch>
        </p:blipFill>
        <p:spPr>
          <a:xfrm>
            <a:off x="2249830" y="2183781"/>
            <a:ext cx="254885" cy="254885"/>
          </a:xfrm>
          <a:prstGeom prst="rect">
            <a:avLst/>
          </a:prstGeom>
          <a:ln w="12700">
            <a:miter lim="400000"/>
          </a:ln>
        </p:spPr>
      </p:pic>
      <p:pic>
        <p:nvPicPr>
          <p:cNvPr id="288" name="bulletpoint.png" descr="bulletpoint.png"/>
          <p:cNvPicPr>
            <a:picLocks noChangeAspect="1"/>
          </p:cNvPicPr>
          <p:nvPr/>
        </p:nvPicPr>
        <p:blipFill>
          <a:blip r:embed="rId4">
            <a:extLst/>
          </a:blip>
          <a:stretch>
            <a:fillRect/>
          </a:stretch>
        </p:blipFill>
        <p:spPr>
          <a:xfrm>
            <a:off x="2249830" y="2559830"/>
            <a:ext cx="254885" cy="254885"/>
          </a:xfrm>
          <a:prstGeom prst="rect">
            <a:avLst/>
          </a:prstGeom>
          <a:ln w="12700">
            <a:miter lim="400000"/>
          </a:ln>
        </p:spPr>
      </p:pic>
      <p:pic>
        <p:nvPicPr>
          <p:cNvPr id="289" name="bulletpoint.png" descr="bulletpoint.png"/>
          <p:cNvPicPr>
            <a:picLocks noChangeAspect="1"/>
          </p:cNvPicPr>
          <p:nvPr/>
        </p:nvPicPr>
        <p:blipFill>
          <a:blip r:embed="rId4">
            <a:extLst/>
          </a:blip>
          <a:stretch>
            <a:fillRect/>
          </a:stretch>
        </p:blipFill>
        <p:spPr>
          <a:xfrm>
            <a:off x="2249830" y="4144517"/>
            <a:ext cx="254885" cy="25488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Ett av fem barn som idrottar känner negativ föräldrapress.…"/>
          <p:cNvSpPr/>
          <p:nvPr/>
        </p:nvSpPr>
        <p:spPr>
          <a:xfrm>
            <a:off x="2671726" y="2423641"/>
            <a:ext cx="8006317" cy="204724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lgn="l" defTabSz="914400">
              <a:defRPr sz="1800" b="0" i="0">
                <a:solidFill>
                  <a:srgbClr val="000000"/>
                </a:solidFill>
                <a:effectLst/>
                <a:latin typeface="+mj-lt"/>
                <a:ea typeface="+mj-ea"/>
                <a:cs typeface="+mj-cs"/>
                <a:sym typeface="Calibri"/>
              </a:defRPr>
            </a:pPr>
            <a:r>
              <a:rPr b="0" i="0" dirty="0" err="1">
                <a:latin typeface="Akzidenz-Grotesk BQ Light" pitchFamily="2" charset="77"/>
              </a:rPr>
              <a:t>Ett</a:t>
            </a:r>
            <a:r>
              <a:rPr b="0" i="0" dirty="0">
                <a:latin typeface="Akzidenz-Grotesk BQ Light" pitchFamily="2" charset="77"/>
              </a:rPr>
              <a:t> </a:t>
            </a:r>
            <a:r>
              <a:rPr b="0" i="0" dirty="0" err="1">
                <a:latin typeface="Akzidenz-Grotesk BQ Light" pitchFamily="2" charset="77"/>
              </a:rPr>
              <a:t>av</a:t>
            </a:r>
            <a:r>
              <a:rPr b="0" i="0" dirty="0">
                <a:latin typeface="Akzidenz-Grotesk BQ Light" pitchFamily="2" charset="77"/>
              </a:rPr>
              <a:t> fem barn </a:t>
            </a:r>
            <a:r>
              <a:rPr b="0" i="0" dirty="0" err="1">
                <a:latin typeface="Akzidenz-Grotesk BQ Light" pitchFamily="2" charset="77"/>
              </a:rPr>
              <a:t>som</a:t>
            </a:r>
            <a:r>
              <a:rPr b="0" i="0" dirty="0">
                <a:latin typeface="Akzidenz-Grotesk BQ Light" pitchFamily="2" charset="77"/>
              </a:rPr>
              <a:t> </a:t>
            </a:r>
            <a:r>
              <a:rPr b="0" i="0" dirty="0" err="1">
                <a:latin typeface="Akzidenz-Grotesk BQ Light" pitchFamily="2" charset="77"/>
              </a:rPr>
              <a:t>idrottar</a:t>
            </a:r>
            <a:r>
              <a:rPr b="0" i="0" dirty="0">
                <a:latin typeface="Akzidenz-Grotesk BQ Light" pitchFamily="2" charset="77"/>
              </a:rPr>
              <a:t> </a:t>
            </a:r>
            <a:r>
              <a:rPr b="0" i="0" dirty="0" err="1">
                <a:latin typeface="Akzidenz-Grotesk BQ Light" pitchFamily="2" charset="77"/>
              </a:rPr>
              <a:t>känner</a:t>
            </a:r>
            <a:r>
              <a:rPr b="0" i="0" dirty="0">
                <a:latin typeface="Akzidenz-Grotesk BQ Light" pitchFamily="2" charset="77"/>
              </a:rPr>
              <a:t> </a:t>
            </a:r>
            <a:r>
              <a:rPr b="0" i="0" dirty="0" err="1">
                <a:latin typeface="Akzidenz-Grotesk BQ Light" pitchFamily="2" charset="77"/>
              </a:rPr>
              <a:t>negativ</a:t>
            </a:r>
            <a:r>
              <a:rPr b="0" i="0" dirty="0">
                <a:latin typeface="Akzidenz-Grotesk BQ Light" pitchFamily="2" charset="77"/>
              </a:rPr>
              <a:t> </a:t>
            </a:r>
            <a:r>
              <a:rPr b="0" i="0" dirty="0" err="1">
                <a:latin typeface="Akzidenz-Grotesk BQ Light" pitchFamily="2" charset="77"/>
              </a:rPr>
              <a:t>föräldrapress</a:t>
            </a:r>
            <a:r>
              <a:rPr b="0" i="0" dirty="0">
                <a:latin typeface="Akzidenz-Grotesk BQ Light" pitchFamily="2" charset="77"/>
              </a:rPr>
              <a:t>.</a:t>
            </a:r>
          </a:p>
          <a:p>
            <a:pPr algn="l" defTabSz="914400">
              <a:defRPr sz="1800" b="0" i="0">
                <a:solidFill>
                  <a:srgbClr val="000000"/>
                </a:solidFill>
                <a:effectLst/>
                <a:latin typeface="+mj-lt"/>
                <a:ea typeface="+mj-ea"/>
                <a:cs typeface="+mj-cs"/>
                <a:sym typeface="Calibri"/>
              </a:defRPr>
            </a:pPr>
            <a:endParaRPr b="0" i="0" dirty="0">
              <a:latin typeface="Akzidenz-Grotesk BQ Light" pitchFamily="2" charset="77"/>
            </a:endParaRPr>
          </a:p>
          <a:p>
            <a:pPr algn="l" defTabSz="914400">
              <a:defRPr sz="1800" b="0" i="0">
                <a:solidFill>
                  <a:srgbClr val="000000"/>
                </a:solidFill>
                <a:effectLst/>
                <a:latin typeface="+mj-lt"/>
                <a:ea typeface="+mj-ea"/>
                <a:cs typeface="+mj-cs"/>
                <a:sym typeface="Calibri"/>
              </a:defRPr>
            </a:pPr>
            <a:r>
              <a:rPr b="0" i="0" dirty="0" err="1">
                <a:latin typeface="Akzidenz-Grotesk BQ Light" pitchFamily="2" charset="77"/>
              </a:rPr>
              <a:t>Nästan</a:t>
            </a:r>
            <a:r>
              <a:rPr b="0" i="0" dirty="0">
                <a:latin typeface="Akzidenz-Grotesk BQ Light" pitchFamily="2" charset="77"/>
              </a:rPr>
              <a:t> </a:t>
            </a:r>
            <a:r>
              <a:rPr b="0" i="0" dirty="0" err="1">
                <a:latin typeface="Akzidenz-Grotesk BQ Light" pitchFamily="2" charset="77"/>
              </a:rPr>
              <a:t>varannan</a:t>
            </a:r>
            <a:r>
              <a:rPr b="0" i="0" dirty="0">
                <a:latin typeface="Akzidenz-Grotesk BQ Light" pitchFamily="2" charset="77"/>
              </a:rPr>
              <a:t> </a:t>
            </a:r>
            <a:r>
              <a:rPr b="0" i="0" dirty="0" err="1">
                <a:latin typeface="Akzidenz-Grotesk BQ Light" pitchFamily="2" charset="77"/>
              </a:rPr>
              <a:t>förälder</a:t>
            </a:r>
            <a:r>
              <a:rPr b="0" i="0" dirty="0">
                <a:latin typeface="Akzidenz-Grotesk BQ Light" pitchFamily="2" charset="77"/>
              </a:rPr>
              <a:t> </a:t>
            </a:r>
            <a:r>
              <a:rPr b="0" i="0" dirty="0" err="1">
                <a:latin typeface="Akzidenz-Grotesk BQ Light" pitchFamily="2" charset="77"/>
              </a:rPr>
              <a:t>har</a:t>
            </a:r>
            <a:r>
              <a:rPr b="0" i="0" dirty="0">
                <a:latin typeface="Akzidenz-Grotesk BQ Light" pitchFamily="2" charset="77"/>
              </a:rPr>
              <a:t> sett </a:t>
            </a:r>
            <a:r>
              <a:rPr b="0" i="0" dirty="0" err="1">
                <a:latin typeface="Akzidenz-Grotesk BQ Light" pitchFamily="2" charset="77"/>
              </a:rPr>
              <a:t>andra</a:t>
            </a:r>
            <a:r>
              <a:rPr b="0" i="0" dirty="0">
                <a:latin typeface="Akzidenz-Grotesk BQ Light" pitchFamily="2" charset="77"/>
              </a:rPr>
              <a:t> </a:t>
            </a:r>
            <a:r>
              <a:rPr b="0" i="0" dirty="0" err="1">
                <a:latin typeface="Akzidenz-Grotesk BQ Light" pitchFamily="2" charset="77"/>
              </a:rPr>
              <a:t>föräldrar</a:t>
            </a:r>
            <a:r>
              <a:rPr b="0" i="0" dirty="0">
                <a:latin typeface="Akzidenz-Grotesk BQ Light" pitchFamily="2" charset="77"/>
              </a:rPr>
              <a:t> </a:t>
            </a:r>
            <a:r>
              <a:rPr b="0" i="0" dirty="0" err="1">
                <a:latin typeface="Akzidenz-Grotesk BQ Light" pitchFamily="2" charset="77"/>
              </a:rPr>
              <a:t>pressa</a:t>
            </a:r>
            <a:r>
              <a:rPr b="0" i="0" dirty="0">
                <a:latin typeface="Akzidenz-Grotesk BQ Light" pitchFamily="2" charset="77"/>
              </a:rPr>
              <a:t> barn </a:t>
            </a:r>
            <a:r>
              <a:rPr b="0" i="0" dirty="0" err="1">
                <a:latin typeface="Akzidenz-Grotesk BQ Light" pitchFamily="2" charset="77"/>
              </a:rPr>
              <a:t>för</a:t>
            </a:r>
            <a:r>
              <a:rPr b="0" i="0" dirty="0">
                <a:latin typeface="Akzidenz-Grotesk BQ Light" pitchFamily="2" charset="77"/>
              </a:rPr>
              <a:t> </a:t>
            </a:r>
            <a:r>
              <a:rPr b="0" i="0" dirty="0" err="1">
                <a:latin typeface="Akzidenz-Grotesk BQ Light" pitchFamily="2" charset="77"/>
              </a:rPr>
              <a:t>hårt</a:t>
            </a:r>
            <a:endParaRPr b="0" i="0" dirty="0">
              <a:latin typeface="Akzidenz-Grotesk BQ Light" pitchFamily="2" charset="77"/>
            </a:endParaRPr>
          </a:p>
          <a:p>
            <a:pPr algn="l" defTabSz="914400">
              <a:defRPr sz="1800" b="0" i="0">
                <a:solidFill>
                  <a:srgbClr val="000000"/>
                </a:solidFill>
                <a:effectLst/>
                <a:latin typeface="+mj-lt"/>
                <a:ea typeface="+mj-ea"/>
                <a:cs typeface="+mj-cs"/>
                <a:sym typeface="Calibri"/>
              </a:defRPr>
            </a:pPr>
            <a:endParaRPr b="0" i="0" dirty="0">
              <a:latin typeface="Akzidenz-Grotesk BQ Light" pitchFamily="2" charset="77"/>
            </a:endParaRPr>
          </a:p>
          <a:p>
            <a:pPr algn="l" defTabSz="914400">
              <a:defRPr sz="1800" b="0" i="0">
                <a:solidFill>
                  <a:srgbClr val="000000"/>
                </a:solidFill>
                <a:effectLst/>
                <a:latin typeface="+mj-lt"/>
                <a:ea typeface="+mj-ea"/>
                <a:cs typeface="+mj-cs"/>
                <a:sym typeface="Calibri"/>
              </a:defRPr>
            </a:pPr>
            <a:r>
              <a:rPr b="0" i="0" dirty="0" err="1">
                <a:latin typeface="Akzidenz-Grotesk BQ Light" pitchFamily="2" charset="77"/>
              </a:rPr>
              <a:t>Nästan</a:t>
            </a:r>
            <a:r>
              <a:rPr b="0" i="0" dirty="0">
                <a:latin typeface="Akzidenz-Grotesk BQ Light" pitchFamily="2" charset="77"/>
              </a:rPr>
              <a:t> </a:t>
            </a:r>
            <a:r>
              <a:rPr b="0" i="0" dirty="0" err="1">
                <a:latin typeface="Akzidenz-Grotesk BQ Light" pitchFamily="2" charset="77"/>
              </a:rPr>
              <a:t>inga</a:t>
            </a:r>
            <a:r>
              <a:rPr b="0" i="0" dirty="0">
                <a:latin typeface="Akzidenz-Grotesk BQ Light" pitchFamily="2" charset="77"/>
              </a:rPr>
              <a:t> </a:t>
            </a:r>
            <a:r>
              <a:rPr b="0" i="0" dirty="0" err="1">
                <a:latin typeface="Akzidenz-Grotesk BQ Light" pitchFamily="2" charset="77"/>
              </a:rPr>
              <a:t>föräldrar</a:t>
            </a:r>
            <a:r>
              <a:rPr b="0" i="0" dirty="0">
                <a:latin typeface="Akzidenz-Grotesk BQ Light" pitchFamily="2" charset="77"/>
              </a:rPr>
              <a:t> </a:t>
            </a:r>
            <a:r>
              <a:rPr b="0" i="0" dirty="0" err="1">
                <a:latin typeface="Akzidenz-Grotesk BQ Light" pitchFamily="2" charset="77"/>
              </a:rPr>
              <a:t>tycker</a:t>
            </a:r>
            <a:r>
              <a:rPr b="0" i="0" dirty="0">
                <a:latin typeface="Akzidenz-Grotesk BQ Light" pitchFamily="2" charset="77"/>
              </a:rPr>
              <a:t> </a:t>
            </a:r>
            <a:r>
              <a:rPr b="0" i="0" dirty="0" err="1">
                <a:latin typeface="Akzidenz-Grotesk BQ Light" pitchFamily="2" charset="77"/>
              </a:rPr>
              <a:t>att</a:t>
            </a:r>
            <a:r>
              <a:rPr b="0" i="0" dirty="0">
                <a:latin typeface="Akzidenz-Grotesk BQ Light" pitchFamily="2" charset="77"/>
              </a:rPr>
              <a:t> de </a:t>
            </a:r>
            <a:r>
              <a:rPr b="0" i="0" dirty="0" err="1">
                <a:latin typeface="Akzidenz-Grotesk BQ Light" pitchFamily="2" charset="77"/>
              </a:rPr>
              <a:t>själva</a:t>
            </a:r>
            <a:r>
              <a:rPr b="0" i="0" dirty="0">
                <a:latin typeface="Akzidenz-Grotesk BQ Light" pitchFamily="2" charset="77"/>
              </a:rPr>
              <a:t> </a:t>
            </a:r>
            <a:r>
              <a:rPr b="0" i="0" dirty="0" err="1">
                <a:latin typeface="Akzidenz-Grotesk BQ Light" pitchFamily="2" charset="77"/>
              </a:rPr>
              <a:t>pressar</a:t>
            </a:r>
            <a:r>
              <a:rPr b="0" i="0" dirty="0">
                <a:latin typeface="Akzidenz-Grotesk BQ Light" pitchFamily="2" charset="77"/>
              </a:rPr>
              <a:t> </a:t>
            </a:r>
            <a:r>
              <a:rPr b="0" i="0" dirty="0" err="1">
                <a:latin typeface="Akzidenz-Grotesk BQ Light" pitchFamily="2" charset="77"/>
              </a:rPr>
              <a:t>sina</a:t>
            </a:r>
            <a:r>
              <a:rPr b="0" i="0" dirty="0">
                <a:latin typeface="Akzidenz-Grotesk BQ Light" pitchFamily="2" charset="77"/>
              </a:rPr>
              <a:t> barn.</a:t>
            </a:r>
          </a:p>
          <a:p>
            <a:pPr algn="l" defTabSz="914400">
              <a:defRPr sz="1800" b="0" i="0">
                <a:solidFill>
                  <a:srgbClr val="000000"/>
                </a:solidFill>
                <a:effectLst/>
                <a:latin typeface="+mj-lt"/>
                <a:ea typeface="+mj-ea"/>
                <a:cs typeface="+mj-cs"/>
                <a:sym typeface="Calibri"/>
              </a:defRPr>
            </a:pPr>
            <a:endParaRPr b="0" i="0" dirty="0">
              <a:latin typeface="Akzidenz-Grotesk BQ Light" pitchFamily="2" charset="77"/>
            </a:endParaRPr>
          </a:p>
          <a:p>
            <a:pPr algn="l" defTabSz="914400">
              <a:defRPr sz="1800" b="0" i="0">
                <a:solidFill>
                  <a:srgbClr val="000000"/>
                </a:solidFill>
                <a:effectLst/>
                <a:latin typeface="+mj-lt"/>
                <a:ea typeface="+mj-ea"/>
                <a:cs typeface="+mj-cs"/>
                <a:sym typeface="Calibri"/>
              </a:defRPr>
            </a:pPr>
            <a:r>
              <a:rPr b="0" i="0" dirty="0">
                <a:latin typeface="Akzidenz-Grotesk BQ Light" pitchFamily="2" charset="77"/>
              </a:rPr>
              <a:t>					(</a:t>
            </a:r>
            <a:r>
              <a:rPr b="0" i="0" dirty="0" err="1">
                <a:latin typeface="Akzidenz-Grotesk BQ Light" pitchFamily="2" charset="77"/>
              </a:rPr>
              <a:t>Augustsson</a:t>
            </a:r>
            <a:r>
              <a:rPr b="0" i="0" dirty="0">
                <a:latin typeface="Akzidenz-Grotesk BQ Light" pitchFamily="2" charset="77"/>
              </a:rPr>
              <a:t>, 2007)</a:t>
            </a:r>
          </a:p>
        </p:txBody>
      </p:sp>
      <p:sp>
        <p:nvSpPr>
          <p:cNvPr id="294" name="VISSTE DU ATT…"/>
          <p:cNvSpPr/>
          <p:nvPr/>
        </p:nvSpPr>
        <p:spPr>
          <a:xfrm>
            <a:off x="0" y="59629"/>
            <a:ext cx="1219200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200" b="0" i="0">
                <a:latin typeface="Akzidenz-Grotesk BQ Bold Conden"/>
                <a:ea typeface="Akzidenz-Grotesk BQ Bold Conden"/>
                <a:cs typeface="Akzidenz-Grotesk BQ Bold Conden"/>
                <a:sym typeface="Akzidenz-Grotesk BQ Bold Conden"/>
              </a:defRPr>
            </a:lvl1pPr>
          </a:lstStyle>
          <a:p>
            <a:pPr>
              <a:defRPr>
                <a:effectLst/>
              </a:defRPr>
            </a:pPr>
            <a:r>
              <a:t>VISSTE DU ATT…</a:t>
            </a:r>
          </a:p>
        </p:txBody>
      </p:sp>
      <p:pic>
        <p:nvPicPr>
          <p:cNvPr id="295" name="vissteduatt.png" descr="vissteduatt.png"/>
          <p:cNvPicPr>
            <a:picLocks noChangeAspect="1"/>
          </p:cNvPicPr>
          <p:nvPr/>
        </p:nvPicPr>
        <p:blipFill>
          <a:blip r:embed="rId3">
            <a:extLst/>
          </a:blip>
          <a:stretch>
            <a:fillRect/>
          </a:stretch>
        </p:blipFill>
        <p:spPr>
          <a:xfrm>
            <a:off x="-1" y="-16670"/>
            <a:ext cx="12192001" cy="802838"/>
          </a:xfrm>
          <a:prstGeom prst="rect">
            <a:avLst/>
          </a:prstGeom>
          <a:ln w="12700">
            <a:miter lim="400000"/>
          </a:ln>
        </p:spPr>
      </p:pic>
      <p:pic>
        <p:nvPicPr>
          <p:cNvPr id="296" name="bulletpoint.png" descr="bulletpoint.png"/>
          <p:cNvPicPr>
            <a:picLocks noChangeAspect="1"/>
          </p:cNvPicPr>
          <p:nvPr/>
        </p:nvPicPr>
        <p:blipFill>
          <a:blip r:embed="rId4">
            <a:extLst/>
          </a:blip>
          <a:stretch>
            <a:fillRect/>
          </a:stretch>
        </p:blipFill>
        <p:spPr>
          <a:xfrm>
            <a:off x="2326340" y="2477884"/>
            <a:ext cx="254885" cy="254885"/>
          </a:xfrm>
          <a:prstGeom prst="rect">
            <a:avLst/>
          </a:prstGeom>
          <a:ln w="12700">
            <a:miter lim="400000"/>
          </a:ln>
        </p:spPr>
      </p:pic>
      <p:pic>
        <p:nvPicPr>
          <p:cNvPr id="297" name="bulletpoint.png" descr="bulletpoint.png"/>
          <p:cNvPicPr>
            <a:picLocks noChangeAspect="1"/>
          </p:cNvPicPr>
          <p:nvPr/>
        </p:nvPicPr>
        <p:blipFill>
          <a:blip r:embed="rId4">
            <a:extLst/>
          </a:blip>
          <a:stretch>
            <a:fillRect/>
          </a:stretch>
        </p:blipFill>
        <p:spPr>
          <a:xfrm>
            <a:off x="2326340" y="3039367"/>
            <a:ext cx="254885" cy="254885"/>
          </a:xfrm>
          <a:prstGeom prst="rect">
            <a:avLst/>
          </a:prstGeom>
          <a:ln w="12700">
            <a:miter lim="400000"/>
          </a:ln>
        </p:spPr>
      </p:pic>
      <p:pic>
        <p:nvPicPr>
          <p:cNvPr id="298" name="bulletpoint.png" descr="bulletpoint.png"/>
          <p:cNvPicPr>
            <a:picLocks noChangeAspect="1"/>
          </p:cNvPicPr>
          <p:nvPr/>
        </p:nvPicPr>
        <p:blipFill>
          <a:blip r:embed="rId4">
            <a:extLst/>
          </a:blip>
          <a:stretch>
            <a:fillRect/>
          </a:stretch>
        </p:blipFill>
        <p:spPr>
          <a:xfrm>
            <a:off x="2326340" y="3574920"/>
            <a:ext cx="254885" cy="25488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9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293">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29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293">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2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BETYDELSE AV TÄVLING VARIERAR"/>
          <p:cNvSpPr/>
          <p:nvPr/>
        </p:nvSpPr>
        <p:spPr>
          <a:xfrm>
            <a:off x="-247315" y="71481"/>
            <a:ext cx="1268663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200" b="0" i="0">
                <a:latin typeface="Akzidenz-Grotesk BQ Bold Conden"/>
                <a:ea typeface="Akzidenz-Grotesk BQ Bold Conden"/>
                <a:cs typeface="Akzidenz-Grotesk BQ Bold Conden"/>
                <a:sym typeface="Akzidenz-Grotesk BQ Bold Conden"/>
              </a:defRPr>
            </a:lvl1pPr>
          </a:lstStyle>
          <a:p>
            <a:pPr>
              <a:defRPr>
                <a:effectLst/>
              </a:defRPr>
            </a:pPr>
            <a:r>
              <a:t>BETYDELSE AV TÄVLING VARIERAR</a:t>
            </a:r>
          </a:p>
        </p:txBody>
      </p:sp>
      <p:pic>
        <p:nvPicPr>
          <p:cNvPr id="303" name="pasted-image.pdf" descr="pasted-image.pdf"/>
          <p:cNvPicPr>
            <a:picLocks noChangeAspect="1"/>
          </p:cNvPicPr>
          <p:nvPr/>
        </p:nvPicPr>
        <p:blipFill>
          <a:blip r:embed="rId3">
            <a:extLst/>
          </a:blip>
          <a:stretch>
            <a:fillRect/>
          </a:stretch>
        </p:blipFill>
        <p:spPr>
          <a:xfrm>
            <a:off x="5527703" y="1636941"/>
            <a:ext cx="6065781" cy="3410690"/>
          </a:xfrm>
          <a:prstGeom prst="rect">
            <a:avLst/>
          </a:prstGeom>
          <a:ln w="12700">
            <a:miter lim="400000"/>
          </a:ln>
        </p:spPr>
      </p:pic>
      <p:sp>
        <p:nvSpPr>
          <p:cNvPr id="304" name="Hur kan du prata med barn om att betydelsen av att vilja tävla skiljer sig åt mellan lag/träningskompisarna?…"/>
          <p:cNvSpPr/>
          <p:nvPr/>
        </p:nvSpPr>
        <p:spPr>
          <a:xfrm>
            <a:off x="665808" y="2134516"/>
            <a:ext cx="4501673" cy="23083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defRPr sz="1800" b="0" i="0">
                <a:solidFill>
                  <a:srgbClr val="000000"/>
                </a:solidFill>
                <a:effectLst/>
                <a:latin typeface="Akzidenz-Grotesk BQ Regular"/>
                <a:ea typeface="Akzidenz-Grotesk BQ Regular"/>
                <a:cs typeface="Akzidenz-Grotesk BQ Regular"/>
                <a:sym typeface="Akzidenz-Grotesk BQ Regular"/>
              </a:defRPr>
            </a:pPr>
            <a:r>
              <a:rPr b="0" i="0" dirty="0" err="1">
                <a:latin typeface="Akzidenz-Grotesk BQ Light" pitchFamily="2" charset="77"/>
              </a:rPr>
              <a:t>Hur</a:t>
            </a:r>
            <a:r>
              <a:rPr b="0" i="0" dirty="0">
                <a:latin typeface="Akzidenz-Grotesk BQ Light" pitchFamily="2" charset="77"/>
              </a:rPr>
              <a:t> </a:t>
            </a:r>
            <a:r>
              <a:rPr b="0" i="0" dirty="0" err="1">
                <a:latin typeface="Akzidenz-Grotesk BQ Light" pitchFamily="2" charset="77"/>
              </a:rPr>
              <a:t>kan</a:t>
            </a:r>
            <a:r>
              <a:rPr b="0" i="0" dirty="0">
                <a:latin typeface="Akzidenz-Grotesk BQ Light" pitchFamily="2" charset="77"/>
              </a:rPr>
              <a:t> du </a:t>
            </a:r>
            <a:r>
              <a:rPr b="0" i="0" dirty="0" err="1">
                <a:latin typeface="Akzidenz-Grotesk BQ Light" pitchFamily="2" charset="77"/>
              </a:rPr>
              <a:t>prata</a:t>
            </a:r>
            <a:r>
              <a:rPr b="0" i="0" dirty="0">
                <a:latin typeface="Akzidenz-Grotesk BQ Light" pitchFamily="2" charset="77"/>
              </a:rPr>
              <a:t> med barn om </a:t>
            </a:r>
            <a:r>
              <a:rPr b="0" i="0" dirty="0" err="1">
                <a:latin typeface="Akzidenz-Grotesk BQ Light" pitchFamily="2" charset="77"/>
              </a:rPr>
              <a:t>att</a:t>
            </a:r>
            <a:r>
              <a:rPr b="0" i="0" dirty="0">
                <a:latin typeface="Akzidenz-Grotesk BQ Light" pitchFamily="2" charset="77"/>
              </a:rPr>
              <a:t> </a:t>
            </a:r>
            <a:r>
              <a:rPr b="0" i="0" dirty="0" err="1">
                <a:latin typeface="Akzidenz-Grotesk BQ Light" pitchFamily="2" charset="77"/>
              </a:rPr>
              <a:t>betydelsen</a:t>
            </a:r>
            <a:r>
              <a:rPr b="0" i="0" dirty="0">
                <a:latin typeface="Akzidenz-Grotesk BQ Light" pitchFamily="2" charset="77"/>
              </a:rPr>
              <a:t> </a:t>
            </a:r>
            <a:r>
              <a:rPr b="0" i="0" dirty="0" err="1">
                <a:latin typeface="Akzidenz-Grotesk BQ Light" pitchFamily="2" charset="77"/>
              </a:rPr>
              <a:t>av</a:t>
            </a:r>
            <a:r>
              <a:rPr b="0" i="0" dirty="0">
                <a:latin typeface="Akzidenz-Grotesk BQ Light" pitchFamily="2" charset="77"/>
              </a:rPr>
              <a:t> </a:t>
            </a:r>
            <a:r>
              <a:rPr b="0" i="0" dirty="0" err="1">
                <a:latin typeface="Akzidenz-Grotesk BQ Light" pitchFamily="2" charset="77"/>
              </a:rPr>
              <a:t>att</a:t>
            </a:r>
            <a:r>
              <a:rPr b="0" i="0" dirty="0">
                <a:latin typeface="Akzidenz-Grotesk BQ Light" pitchFamily="2" charset="77"/>
              </a:rPr>
              <a:t> </a:t>
            </a:r>
            <a:r>
              <a:rPr b="0" i="0" dirty="0" err="1">
                <a:latin typeface="Akzidenz-Grotesk BQ Light" pitchFamily="2" charset="77"/>
              </a:rPr>
              <a:t>vilja</a:t>
            </a:r>
            <a:r>
              <a:rPr b="0" i="0" dirty="0">
                <a:latin typeface="Akzidenz-Grotesk BQ Light" pitchFamily="2" charset="77"/>
              </a:rPr>
              <a:t> </a:t>
            </a:r>
            <a:r>
              <a:rPr b="0" i="0" dirty="0" err="1">
                <a:latin typeface="Akzidenz-Grotesk BQ Light" pitchFamily="2" charset="77"/>
              </a:rPr>
              <a:t>tävla</a:t>
            </a:r>
            <a:r>
              <a:rPr b="0" i="0" dirty="0">
                <a:latin typeface="Akzidenz-Grotesk BQ Light" pitchFamily="2" charset="77"/>
              </a:rPr>
              <a:t> </a:t>
            </a:r>
            <a:r>
              <a:rPr b="0" i="0" dirty="0" err="1">
                <a:latin typeface="Akzidenz-Grotesk BQ Light" pitchFamily="2" charset="77"/>
              </a:rPr>
              <a:t>skiljer</a:t>
            </a:r>
            <a:r>
              <a:rPr b="0" i="0" dirty="0">
                <a:latin typeface="Akzidenz-Grotesk BQ Light" pitchFamily="2" charset="77"/>
              </a:rPr>
              <a:t> sig </a:t>
            </a:r>
            <a:r>
              <a:rPr b="0" i="0" dirty="0" err="1">
                <a:latin typeface="Akzidenz-Grotesk BQ Light" pitchFamily="2" charset="77"/>
              </a:rPr>
              <a:t>åt</a:t>
            </a:r>
            <a:r>
              <a:rPr b="0" i="0" dirty="0">
                <a:latin typeface="Akzidenz-Grotesk BQ Light" pitchFamily="2" charset="77"/>
              </a:rPr>
              <a:t> </a:t>
            </a:r>
            <a:r>
              <a:rPr b="0" i="0" dirty="0" err="1">
                <a:latin typeface="Akzidenz-Grotesk BQ Light" pitchFamily="2" charset="77"/>
              </a:rPr>
              <a:t>mellan</a:t>
            </a:r>
            <a:r>
              <a:rPr b="0" i="0" dirty="0">
                <a:latin typeface="Akzidenz-Grotesk BQ Light" pitchFamily="2" charset="77"/>
              </a:rPr>
              <a:t> lag/</a:t>
            </a:r>
            <a:r>
              <a:rPr b="0" i="0" dirty="0" err="1">
                <a:latin typeface="Akzidenz-Grotesk BQ Light" pitchFamily="2" charset="77"/>
              </a:rPr>
              <a:t>träningskompisarna</a:t>
            </a:r>
            <a:r>
              <a:rPr b="0" i="0" dirty="0">
                <a:latin typeface="Akzidenz-Grotesk BQ Light" pitchFamily="2" charset="77"/>
              </a:rPr>
              <a:t>? </a:t>
            </a:r>
          </a:p>
          <a:p>
            <a:pPr algn="l">
              <a:defRPr sz="1800" b="0" i="0">
                <a:solidFill>
                  <a:srgbClr val="000000"/>
                </a:solidFill>
                <a:effectLst/>
                <a:latin typeface="Akzidenz-Grotesk BQ Regular"/>
                <a:ea typeface="Akzidenz-Grotesk BQ Regular"/>
                <a:cs typeface="Akzidenz-Grotesk BQ Regular"/>
                <a:sym typeface="Akzidenz-Grotesk BQ Regular"/>
              </a:defRPr>
            </a:pPr>
            <a:endParaRPr b="0" i="0" dirty="0">
              <a:latin typeface="Akzidenz-Grotesk BQ Light" pitchFamily="2" charset="77"/>
            </a:endParaRPr>
          </a:p>
          <a:p>
            <a:pPr algn="l">
              <a:defRPr sz="1800" b="0" i="0">
                <a:solidFill>
                  <a:srgbClr val="000000"/>
                </a:solidFill>
                <a:effectLst/>
                <a:latin typeface="Akzidenz-Grotesk BQ Regular"/>
                <a:ea typeface="Akzidenz-Grotesk BQ Regular"/>
                <a:cs typeface="Akzidenz-Grotesk BQ Regular"/>
                <a:sym typeface="Akzidenz-Grotesk BQ Regular"/>
              </a:defRPr>
            </a:pPr>
            <a:endParaRPr b="0" i="0" dirty="0">
              <a:latin typeface="Akzidenz-Grotesk BQ Light" pitchFamily="2" charset="77"/>
            </a:endParaRPr>
          </a:p>
          <a:p>
            <a:pPr algn="l">
              <a:defRPr sz="1800" b="0" i="0">
                <a:solidFill>
                  <a:srgbClr val="000000"/>
                </a:solidFill>
                <a:effectLst/>
                <a:latin typeface="Akzidenz-Grotesk BQ Regular"/>
                <a:ea typeface="Akzidenz-Grotesk BQ Regular"/>
                <a:cs typeface="Akzidenz-Grotesk BQ Regular"/>
                <a:sym typeface="Akzidenz-Grotesk BQ Regular"/>
              </a:defRPr>
            </a:pPr>
            <a:r>
              <a:rPr b="0" i="0" dirty="0" err="1">
                <a:latin typeface="Akzidenz-Grotesk BQ Light" pitchFamily="2" charset="77"/>
              </a:rPr>
              <a:t>Hur</a:t>
            </a:r>
            <a:r>
              <a:rPr b="0" i="0" dirty="0">
                <a:latin typeface="Akzidenz-Grotesk BQ Light" pitchFamily="2" charset="77"/>
              </a:rPr>
              <a:t> </a:t>
            </a:r>
            <a:r>
              <a:rPr b="0" i="0" dirty="0" err="1">
                <a:latin typeface="Akzidenz-Grotesk BQ Light" pitchFamily="2" charset="77"/>
              </a:rPr>
              <a:t>kan</a:t>
            </a:r>
            <a:r>
              <a:rPr b="0" i="0" dirty="0">
                <a:latin typeface="Akzidenz-Grotesk BQ Light" pitchFamily="2" charset="77"/>
              </a:rPr>
              <a:t> du </a:t>
            </a:r>
            <a:r>
              <a:rPr b="0" i="0" dirty="0" err="1">
                <a:latin typeface="Akzidenz-Grotesk BQ Light" pitchFamily="2" charset="77"/>
              </a:rPr>
              <a:t>som</a:t>
            </a:r>
            <a:r>
              <a:rPr b="0" i="0" dirty="0">
                <a:latin typeface="Akzidenz-Grotesk BQ Light" pitchFamily="2" charset="77"/>
              </a:rPr>
              <a:t> </a:t>
            </a:r>
            <a:r>
              <a:rPr b="0" i="0" dirty="0" err="1">
                <a:latin typeface="Akzidenz-Grotesk BQ Light" pitchFamily="2" charset="77"/>
              </a:rPr>
              <a:t>förälder</a:t>
            </a:r>
            <a:r>
              <a:rPr b="0" i="0" dirty="0">
                <a:latin typeface="Akzidenz-Grotesk BQ Light" pitchFamily="2" charset="77"/>
              </a:rPr>
              <a:t> </a:t>
            </a:r>
            <a:r>
              <a:rPr b="0" i="0" dirty="0" err="1">
                <a:latin typeface="Akzidenz-Grotesk BQ Light" pitchFamily="2" charset="77"/>
              </a:rPr>
              <a:t>bidra</a:t>
            </a:r>
            <a:r>
              <a:rPr b="0" i="0" dirty="0">
                <a:latin typeface="Akzidenz-Grotesk BQ Light" pitchFamily="2" charset="77"/>
              </a:rPr>
              <a:t> till </a:t>
            </a:r>
            <a:r>
              <a:rPr b="0" i="0" dirty="0" err="1">
                <a:latin typeface="Akzidenz-Grotesk BQ Light" pitchFamily="2" charset="77"/>
              </a:rPr>
              <a:t>ett</a:t>
            </a:r>
            <a:r>
              <a:rPr b="0" i="0" dirty="0">
                <a:latin typeface="Akzidenz-Grotesk BQ Light" pitchFamily="2" charset="77"/>
              </a:rPr>
              <a:t> </a:t>
            </a:r>
            <a:r>
              <a:rPr b="0" i="0" dirty="0" err="1">
                <a:latin typeface="Akzidenz-Grotesk BQ Light" pitchFamily="2" charset="77"/>
              </a:rPr>
              <a:t>klimat</a:t>
            </a:r>
            <a:r>
              <a:rPr b="0" i="0" dirty="0">
                <a:latin typeface="Akzidenz-Grotesk BQ Light" pitchFamily="2" charset="77"/>
              </a:rPr>
              <a:t> </a:t>
            </a:r>
            <a:r>
              <a:rPr b="0" i="0" dirty="0" err="1">
                <a:latin typeface="Akzidenz-Grotesk BQ Light" pitchFamily="2" charset="77"/>
              </a:rPr>
              <a:t>där</a:t>
            </a:r>
            <a:r>
              <a:rPr b="0" i="0" dirty="0">
                <a:latin typeface="Akzidenz-Grotesk BQ Light" pitchFamily="2" charset="77"/>
              </a:rPr>
              <a:t> </a:t>
            </a:r>
            <a:r>
              <a:rPr b="0" i="0" dirty="0" err="1">
                <a:latin typeface="Akzidenz-Grotesk BQ Light" pitchFamily="2" charset="77"/>
              </a:rPr>
              <a:t>utveckling</a:t>
            </a:r>
            <a:r>
              <a:rPr b="0" i="0" dirty="0">
                <a:latin typeface="Akzidenz-Grotesk BQ Light" pitchFamily="2" charset="77"/>
              </a:rPr>
              <a:t> </a:t>
            </a:r>
            <a:r>
              <a:rPr b="0" i="0" dirty="0" err="1">
                <a:latin typeface="Akzidenz-Grotesk BQ Light" pitchFamily="2" charset="77"/>
              </a:rPr>
              <a:t>och</a:t>
            </a:r>
            <a:r>
              <a:rPr b="0" i="0" dirty="0">
                <a:latin typeface="Akzidenz-Grotesk BQ Light" pitchFamily="2" charset="77"/>
              </a:rPr>
              <a:t> </a:t>
            </a:r>
            <a:r>
              <a:rPr b="0" i="0" dirty="0" err="1">
                <a:latin typeface="Akzidenz-Grotesk BQ Light" pitchFamily="2" charset="77"/>
              </a:rPr>
              <a:t>prestation</a:t>
            </a:r>
            <a:r>
              <a:rPr b="0" i="0" dirty="0">
                <a:latin typeface="Akzidenz-Grotesk BQ Light" pitchFamily="2" charset="77"/>
              </a:rPr>
              <a:t> </a:t>
            </a:r>
            <a:r>
              <a:rPr b="0" i="0" dirty="0" err="1">
                <a:latin typeface="Akzidenz-Grotesk BQ Light" pitchFamily="2" charset="77"/>
              </a:rPr>
              <a:t>ska</a:t>
            </a:r>
            <a:r>
              <a:rPr b="0" i="0" dirty="0">
                <a:latin typeface="Akzidenz-Grotesk BQ Light" pitchFamily="2" charset="77"/>
              </a:rPr>
              <a:t> </a:t>
            </a:r>
            <a:r>
              <a:rPr b="0" i="0" dirty="0" err="1">
                <a:latin typeface="Akzidenz-Grotesk BQ Light" pitchFamily="2" charset="77"/>
              </a:rPr>
              <a:t>vara</a:t>
            </a:r>
            <a:r>
              <a:rPr b="0" i="0" dirty="0">
                <a:latin typeface="Akzidenz-Grotesk BQ Light" pitchFamily="2" charset="77"/>
              </a:rPr>
              <a:t> </a:t>
            </a:r>
            <a:r>
              <a:rPr b="0" i="0" dirty="0" err="1">
                <a:latin typeface="Akzidenz-Grotesk BQ Light" pitchFamily="2" charset="77"/>
              </a:rPr>
              <a:t>överordnat</a:t>
            </a:r>
            <a:r>
              <a:rPr b="0" i="0" dirty="0">
                <a:latin typeface="Akzidenz-Grotesk BQ Light" pitchFamily="2" charset="77"/>
              </a:rPr>
              <a:t> </a:t>
            </a:r>
            <a:r>
              <a:rPr b="0" i="0" dirty="0" err="1">
                <a:latin typeface="Akzidenz-Grotesk BQ Light" pitchFamily="2" charset="77"/>
              </a:rPr>
              <a:t>resultat</a:t>
            </a:r>
            <a:r>
              <a:rPr b="0" i="0" dirty="0">
                <a:latin typeface="Akzidenz-Grotesk BQ Light" pitchFamily="2" charset="77"/>
              </a:rPr>
              <a:t>?</a:t>
            </a:r>
          </a:p>
        </p:txBody>
      </p:sp>
      <p:pic>
        <p:nvPicPr>
          <p:cNvPr id="305" name="betydelse.png" descr="betydelse.png"/>
          <p:cNvPicPr>
            <a:picLocks noChangeAspect="1"/>
          </p:cNvPicPr>
          <p:nvPr/>
        </p:nvPicPr>
        <p:blipFill>
          <a:blip r:embed="rId4">
            <a:extLst/>
          </a:blip>
          <a:stretch>
            <a:fillRect/>
          </a:stretch>
        </p:blipFill>
        <p:spPr>
          <a:xfrm>
            <a:off x="-1" y="-9684"/>
            <a:ext cx="12192001" cy="8028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LUTLIGEN, LYSSNA PÅ BARNEN!"/>
          <p:cNvSpPr/>
          <p:nvPr/>
        </p:nvSpPr>
        <p:spPr>
          <a:xfrm>
            <a:off x="39683" y="71660"/>
            <a:ext cx="12112634"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200" b="0" i="0">
                <a:latin typeface="Akzidenz-Grotesk BQ Bold Conden"/>
                <a:ea typeface="Akzidenz-Grotesk BQ Bold Conden"/>
                <a:cs typeface="Akzidenz-Grotesk BQ Bold Conden"/>
                <a:sym typeface="Akzidenz-Grotesk BQ Bold Conden"/>
              </a:defRPr>
            </a:lvl1pPr>
          </a:lstStyle>
          <a:p>
            <a:pPr>
              <a:defRPr>
                <a:effectLst/>
              </a:defRPr>
            </a:pPr>
            <a:r>
              <a:t>SLUTLIGEN, LYSSNA PÅ BARNEN!</a:t>
            </a:r>
          </a:p>
        </p:txBody>
      </p:sp>
      <p:sp>
        <p:nvSpPr>
          <p:cNvPr id="310" name="Circle"/>
          <p:cNvSpPr/>
          <p:nvPr/>
        </p:nvSpPr>
        <p:spPr>
          <a:xfrm>
            <a:off x="648495" y="2050190"/>
            <a:ext cx="2209700" cy="2209701"/>
          </a:xfrm>
          <a:prstGeom prst="ellipse">
            <a:avLst/>
          </a:prstGeom>
          <a:solidFill>
            <a:schemeClr val="accent5">
              <a:satOff val="-3547"/>
              <a:lumOff val="-10352"/>
            </a:schemeClr>
          </a:solidFill>
          <a:ln w="12700">
            <a:solidFill>
              <a:schemeClr val="accent1"/>
            </a:solidFill>
            <a:miter/>
          </a:ln>
        </p:spPr>
        <p:txBody>
          <a:bodyPr lIns="45719" rIns="45719" anchor="ctr"/>
          <a:lstStyle/>
          <a:p>
            <a:pPr algn="l" defTabSz="914400">
              <a:defRPr sz="1800" b="0" i="0">
                <a:solidFill>
                  <a:srgbClr val="000000"/>
                </a:solidFill>
                <a:effectLst/>
                <a:latin typeface="+mj-lt"/>
                <a:ea typeface="+mj-ea"/>
                <a:cs typeface="+mj-cs"/>
                <a:sym typeface="Calibri"/>
              </a:defRPr>
            </a:pPr>
            <a:endParaRPr/>
          </a:p>
        </p:txBody>
      </p:sp>
      <p:sp>
        <p:nvSpPr>
          <p:cNvPr id="311" name="Circle"/>
          <p:cNvSpPr/>
          <p:nvPr/>
        </p:nvSpPr>
        <p:spPr>
          <a:xfrm>
            <a:off x="3537360" y="2050190"/>
            <a:ext cx="2209701" cy="2209701"/>
          </a:xfrm>
          <a:prstGeom prst="ellipse">
            <a:avLst/>
          </a:prstGeom>
          <a:solidFill>
            <a:schemeClr val="accent5">
              <a:satOff val="-3547"/>
              <a:lumOff val="-10352"/>
            </a:schemeClr>
          </a:solidFill>
          <a:ln w="12700">
            <a:solidFill>
              <a:schemeClr val="accent1"/>
            </a:solidFill>
            <a:miter/>
          </a:ln>
        </p:spPr>
        <p:txBody>
          <a:bodyPr lIns="45719" rIns="45719" anchor="ctr"/>
          <a:lstStyle/>
          <a:p>
            <a:pPr algn="l" defTabSz="914400">
              <a:defRPr sz="1800" b="0" i="0">
                <a:solidFill>
                  <a:srgbClr val="000000"/>
                </a:solidFill>
                <a:effectLst/>
                <a:latin typeface="+mj-lt"/>
                <a:ea typeface="+mj-ea"/>
                <a:cs typeface="+mj-cs"/>
                <a:sym typeface="Calibri"/>
              </a:defRPr>
            </a:pPr>
            <a:endParaRPr/>
          </a:p>
        </p:txBody>
      </p:sp>
      <p:sp>
        <p:nvSpPr>
          <p:cNvPr id="312" name="Circle"/>
          <p:cNvSpPr/>
          <p:nvPr/>
        </p:nvSpPr>
        <p:spPr>
          <a:xfrm>
            <a:off x="6440605" y="2050190"/>
            <a:ext cx="2209701" cy="2209701"/>
          </a:xfrm>
          <a:prstGeom prst="ellipse">
            <a:avLst/>
          </a:prstGeom>
          <a:solidFill>
            <a:schemeClr val="accent5">
              <a:satOff val="-3547"/>
              <a:lumOff val="-10352"/>
            </a:schemeClr>
          </a:solidFill>
          <a:ln w="12700">
            <a:solidFill>
              <a:schemeClr val="accent1"/>
            </a:solidFill>
            <a:miter/>
          </a:ln>
        </p:spPr>
        <p:txBody>
          <a:bodyPr lIns="45719" rIns="45719" anchor="ctr"/>
          <a:lstStyle/>
          <a:p>
            <a:pPr algn="l" defTabSz="914400">
              <a:defRPr sz="1800" b="0" i="0">
                <a:solidFill>
                  <a:srgbClr val="000000"/>
                </a:solidFill>
                <a:effectLst/>
                <a:latin typeface="+mj-lt"/>
                <a:ea typeface="+mj-ea"/>
                <a:cs typeface="+mj-cs"/>
                <a:sym typeface="Calibri"/>
              </a:defRPr>
            </a:pPr>
            <a:endParaRPr/>
          </a:p>
        </p:txBody>
      </p:sp>
      <p:sp>
        <p:nvSpPr>
          <p:cNvPr id="313" name="“Bli inte arg på mig…"/>
          <p:cNvSpPr>
            <a:spLocks noGrp="1"/>
          </p:cNvSpPr>
          <p:nvPr>
            <p:ph type="title"/>
          </p:nvPr>
        </p:nvSpPr>
        <p:spPr>
          <a:xfrm>
            <a:off x="-1120552" y="2568459"/>
            <a:ext cx="5747795" cy="1325564"/>
          </a:xfrm>
          <a:prstGeom prst="rect">
            <a:avLst/>
          </a:prstGeom>
        </p:spPr>
        <p:txBody>
          <a:bodyPr/>
          <a:lstStyle/>
          <a:p>
            <a:pPr algn="ctr">
              <a:lnSpc>
                <a:spcPct val="100000"/>
              </a:lnSpc>
              <a:defRPr sz="1400">
                <a:solidFill>
                  <a:srgbClr val="FFFFFF"/>
                </a:solidFill>
                <a:latin typeface="Akzidenz-Grotesk BQ Regular"/>
                <a:ea typeface="Akzidenz-Grotesk BQ Regular"/>
                <a:cs typeface="Akzidenz-Grotesk BQ Regular"/>
                <a:sym typeface="Akzidenz-Grotesk BQ Regular"/>
              </a:defRPr>
            </a:pPr>
            <a:r>
              <a:rPr dirty="0"/>
              <a:t>“</a:t>
            </a:r>
            <a:r>
              <a:rPr dirty="0" err="1"/>
              <a:t>Bli</a:t>
            </a:r>
            <a:r>
              <a:rPr dirty="0"/>
              <a:t> </a:t>
            </a:r>
            <a:r>
              <a:rPr dirty="0" err="1"/>
              <a:t>inte</a:t>
            </a:r>
            <a:r>
              <a:rPr dirty="0"/>
              <a:t> </a:t>
            </a:r>
            <a:r>
              <a:rPr dirty="0" err="1"/>
              <a:t>arg</a:t>
            </a:r>
            <a:r>
              <a:rPr dirty="0"/>
              <a:t> </a:t>
            </a:r>
            <a:r>
              <a:rPr dirty="0" err="1"/>
              <a:t>på</a:t>
            </a:r>
            <a:r>
              <a:rPr dirty="0"/>
              <a:t> </a:t>
            </a:r>
            <a:r>
              <a:rPr dirty="0" err="1"/>
              <a:t>mig</a:t>
            </a:r>
            <a:endParaRPr dirty="0"/>
          </a:p>
          <a:p>
            <a:pPr algn="ctr">
              <a:lnSpc>
                <a:spcPct val="100000"/>
              </a:lnSpc>
              <a:defRPr sz="1400">
                <a:solidFill>
                  <a:srgbClr val="FFFFFF"/>
                </a:solidFill>
                <a:latin typeface="Akzidenz-Grotesk BQ Regular"/>
                <a:ea typeface="Akzidenz-Grotesk BQ Regular"/>
                <a:cs typeface="Akzidenz-Grotesk BQ Regular"/>
                <a:sym typeface="Akzidenz-Grotesk BQ Regular"/>
              </a:defRPr>
            </a:pPr>
            <a:r>
              <a:rPr dirty="0"/>
              <a:t> om jag </a:t>
            </a:r>
            <a:r>
              <a:rPr dirty="0" err="1"/>
              <a:t>inte</a:t>
            </a:r>
            <a:r>
              <a:rPr dirty="0"/>
              <a:t> </a:t>
            </a:r>
            <a:r>
              <a:rPr dirty="0" err="1"/>
              <a:t>klarar</a:t>
            </a:r>
            <a:r>
              <a:rPr dirty="0"/>
              <a:t> </a:t>
            </a:r>
          </a:p>
          <a:p>
            <a:pPr algn="ctr">
              <a:lnSpc>
                <a:spcPct val="100000"/>
              </a:lnSpc>
              <a:defRPr sz="1400">
                <a:solidFill>
                  <a:srgbClr val="FFFFFF"/>
                </a:solidFill>
                <a:latin typeface="Akzidenz-Grotesk BQ Regular"/>
                <a:ea typeface="Akzidenz-Grotesk BQ Regular"/>
                <a:cs typeface="Akzidenz-Grotesk BQ Regular"/>
                <a:sym typeface="Akzidenz-Grotesk BQ Regular"/>
              </a:defRPr>
            </a:pPr>
            <a:r>
              <a:rPr dirty="0" err="1"/>
              <a:t>av</a:t>
            </a:r>
            <a:r>
              <a:rPr dirty="0"/>
              <a:t> </a:t>
            </a:r>
            <a:r>
              <a:rPr dirty="0" err="1"/>
              <a:t>vissa</a:t>
            </a:r>
            <a:r>
              <a:rPr dirty="0"/>
              <a:t> </a:t>
            </a:r>
            <a:r>
              <a:rPr dirty="0" err="1"/>
              <a:t>saker</a:t>
            </a:r>
            <a:r>
              <a:rPr dirty="0"/>
              <a:t>”</a:t>
            </a:r>
          </a:p>
          <a:p>
            <a:pPr algn="ctr">
              <a:lnSpc>
                <a:spcPct val="100000"/>
              </a:lnSpc>
              <a:defRPr sz="1400">
                <a:solidFill>
                  <a:srgbClr val="FFFFFF"/>
                </a:solidFill>
                <a:latin typeface="Akzidenz-Grotesk BQ Regular"/>
                <a:ea typeface="Akzidenz-Grotesk BQ Regular"/>
                <a:cs typeface="Akzidenz-Grotesk BQ Regular"/>
                <a:sym typeface="Akzidenz-Grotesk BQ Regular"/>
              </a:defRPr>
            </a:pPr>
            <a:endParaRPr dirty="0"/>
          </a:p>
          <a:p>
            <a:pPr algn="ctr">
              <a:lnSpc>
                <a:spcPct val="100000"/>
              </a:lnSpc>
              <a:defRPr sz="1400">
                <a:solidFill>
                  <a:srgbClr val="FFFFFF"/>
                </a:solidFill>
                <a:latin typeface="Akzidenz-Grotesk BQ Regular"/>
                <a:ea typeface="Akzidenz-Grotesk BQ Regular"/>
                <a:cs typeface="Akzidenz-Grotesk BQ Regular"/>
                <a:sym typeface="Akzidenz-Grotesk BQ Regular"/>
              </a:defRPr>
            </a:pPr>
            <a:r>
              <a:rPr dirty="0"/>
              <a:t>/Abbe 10 </a:t>
            </a:r>
            <a:r>
              <a:rPr dirty="0" err="1"/>
              <a:t>år</a:t>
            </a:r>
            <a:endParaRPr dirty="0"/>
          </a:p>
        </p:txBody>
      </p:sp>
      <p:sp>
        <p:nvSpPr>
          <p:cNvPr id="314" name="“Annas mamma kom…"/>
          <p:cNvSpPr/>
          <p:nvPr/>
        </p:nvSpPr>
        <p:spPr>
          <a:xfrm>
            <a:off x="1768313" y="2568459"/>
            <a:ext cx="5747795" cy="132556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defTabSz="914400">
              <a:defRPr sz="1400" b="0" i="0">
                <a:effectLst/>
                <a:latin typeface="Akzidenz-Grotesk BQ Regular"/>
                <a:ea typeface="Akzidenz-Grotesk BQ Regular"/>
                <a:cs typeface="Akzidenz-Grotesk BQ Regular"/>
                <a:sym typeface="Akzidenz-Grotesk BQ Regular"/>
              </a:defRPr>
            </a:pPr>
            <a:r>
              <a:t>“Annas mamma kom </a:t>
            </a:r>
          </a:p>
          <a:p>
            <a:pPr defTabSz="914400">
              <a:defRPr sz="1400" b="0" i="0">
                <a:effectLst/>
                <a:latin typeface="Akzidenz-Grotesk BQ Regular"/>
                <a:ea typeface="Akzidenz-Grotesk BQ Regular"/>
                <a:cs typeface="Akzidenz-Grotesk BQ Regular"/>
                <a:sym typeface="Akzidenz-Grotesk BQ Regular"/>
              </a:defRPr>
            </a:pPr>
            <a:r>
              <a:t>fram och berömde </a:t>
            </a:r>
          </a:p>
          <a:p>
            <a:pPr defTabSz="914400">
              <a:defRPr sz="1400" b="0" i="0">
                <a:effectLst/>
                <a:latin typeface="Akzidenz-Grotesk BQ Regular"/>
                <a:ea typeface="Akzidenz-Grotesk BQ Regular"/>
                <a:cs typeface="Akzidenz-Grotesk BQ Regular"/>
                <a:sym typeface="Akzidenz-Grotesk BQ Regular"/>
              </a:defRPr>
            </a:pPr>
            <a:r>
              <a:t>mig idag”</a:t>
            </a:r>
          </a:p>
          <a:p>
            <a:pPr defTabSz="914400">
              <a:defRPr sz="1400" b="0" i="0">
                <a:effectLst/>
                <a:latin typeface="Akzidenz-Grotesk BQ Regular"/>
                <a:ea typeface="Akzidenz-Grotesk BQ Regular"/>
                <a:cs typeface="Akzidenz-Grotesk BQ Regular"/>
                <a:sym typeface="Akzidenz-Grotesk BQ Regular"/>
              </a:defRPr>
            </a:pPr>
            <a:endParaRPr/>
          </a:p>
          <a:p>
            <a:pPr defTabSz="914400">
              <a:defRPr sz="1400" b="0" i="0">
                <a:effectLst/>
                <a:latin typeface="Akzidenz-Grotesk BQ Regular"/>
                <a:ea typeface="Akzidenz-Grotesk BQ Regular"/>
                <a:cs typeface="Akzidenz-Grotesk BQ Regular"/>
                <a:sym typeface="Akzidenz-Grotesk BQ Regular"/>
              </a:defRPr>
            </a:pPr>
            <a:r>
              <a:t>/Lisa 11 år</a:t>
            </a:r>
          </a:p>
        </p:txBody>
      </p:sp>
      <p:sp>
        <p:nvSpPr>
          <p:cNvPr id="315" name="“Jag tycker det är…"/>
          <p:cNvSpPr/>
          <p:nvPr/>
        </p:nvSpPr>
        <p:spPr>
          <a:xfrm>
            <a:off x="4671558" y="2568459"/>
            <a:ext cx="5747795" cy="132556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defTabSz="914400">
              <a:defRPr sz="1400" b="0" i="0">
                <a:effectLst/>
                <a:latin typeface="Akzidenz-Grotesk BQ Regular"/>
                <a:ea typeface="Akzidenz-Grotesk BQ Regular"/>
                <a:cs typeface="Akzidenz-Grotesk BQ Regular"/>
                <a:sym typeface="Akzidenz-Grotesk BQ Regular"/>
              </a:defRPr>
            </a:pPr>
            <a:r>
              <a:t>“Jag tycker det är</a:t>
            </a:r>
          </a:p>
          <a:p>
            <a:pPr defTabSz="914400">
              <a:defRPr sz="1400" b="0" i="0">
                <a:effectLst/>
                <a:latin typeface="Akzidenz-Grotesk BQ Regular"/>
                <a:ea typeface="Akzidenz-Grotesk BQ Regular"/>
                <a:cs typeface="Akzidenz-Grotesk BQ Regular"/>
                <a:sym typeface="Akzidenz-Grotesk BQ Regular"/>
              </a:defRPr>
            </a:pPr>
            <a:r>
              <a:t>pinsamt när du skriker</a:t>
            </a:r>
          </a:p>
          <a:p>
            <a:pPr defTabSz="914400">
              <a:defRPr sz="1400" b="0" i="0">
                <a:effectLst/>
                <a:latin typeface="Akzidenz-Grotesk BQ Regular"/>
                <a:ea typeface="Akzidenz-Grotesk BQ Regular"/>
                <a:cs typeface="Akzidenz-Grotesk BQ Regular"/>
                <a:sym typeface="Akzidenz-Grotesk BQ Regular"/>
              </a:defRPr>
            </a:pPr>
            <a:r>
              <a:t>på domaren”</a:t>
            </a:r>
          </a:p>
          <a:p>
            <a:pPr defTabSz="914400">
              <a:defRPr sz="1400" b="0" i="0">
                <a:effectLst/>
                <a:latin typeface="Akzidenz-Grotesk BQ Regular"/>
                <a:ea typeface="Akzidenz-Grotesk BQ Regular"/>
                <a:cs typeface="Akzidenz-Grotesk BQ Regular"/>
                <a:sym typeface="Akzidenz-Grotesk BQ Regular"/>
              </a:defRPr>
            </a:pPr>
            <a:endParaRPr/>
          </a:p>
          <a:p>
            <a:pPr defTabSz="914400">
              <a:defRPr sz="1400" b="0" i="0">
                <a:effectLst/>
                <a:latin typeface="Akzidenz-Grotesk BQ Regular"/>
                <a:ea typeface="Akzidenz-Grotesk BQ Regular"/>
                <a:cs typeface="Akzidenz-Grotesk BQ Regular"/>
                <a:sym typeface="Akzidenz-Grotesk BQ Regular"/>
              </a:defRPr>
            </a:pPr>
            <a:r>
              <a:t>/Ali 13 år</a:t>
            </a:r>
          </a:p>
        </p:txBody>
      </p:sp>
      <p:sp>
        <p:nvSpPr>
          <p:cNvPr id="316" name="Circle"/>
          <p:cNvSpPr/>
          <p:nvPr/>
        </p:nvSpPr>
        <p:spPr>
          <a:xfrm>
            <a:off x="9296401" y="2050159"/>
            <a:ext cx="2209700" cy="2209700"/>
          </a:xfrm>
          <a:prstGeom prst="ellipse">
            <a:avLst/>
          </a:prstGeom>
          <a:solidFill>
            <a:schemeClr val="accent5">
              <a:satOff val="-3547"/>
              <a:lumOff val="-10352"/>
            </a:schemeClr>
          </a:solidFill>
          <a:ln w="12700">
            <a:solidFill>
              <a:schemeClr val="accent1"/>
            </a:solidFill>
            <a:miter/>
          </a:ln>
        </p:spPr>
        <p:txBody>
          <a:bodyPr lIns="45719" rIns="45719" anchor="ctr"/>
          <a:lstStyle/>
          <a:p>
            <a:pPr algn="l" defTabSz="914400">
              <a:defRPr sz="1800" b="0" i="0">
                <a:solidFill>
                  <a:srgbClr val="000000"/>
                </a:solidFill>
                <a:effectLst/>
                <a:latin typeface="+mj-lt"/>
                <a:ea typeface="+mj-ea"/>
                <a:cs typeface="+mj-cs"/>
                <a:sym typeface="Calibri"/>
              </a:defRPr>
            </a:pPr>
            <a:endParaRPr/>
          </a:p>
        </p:txBody>
      </p:sp>
      <p:sp>
        <p:nvSpPr>
          <p:cNvPr id="317" name="“Beröm mig när jag…"/>
          <p:cNvSpPr/>
          <p:nvPr/>
        </p:nvSpPr>
        <p:spPr>
          <a:xfrm>
            <a:off x="7527353" y="2555727"/>
            <a:ext cx="5747795" cy="132556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defTabSz="914400">
              <a:defRPr sz="1400" b="0" i="0">
                <a:effectLst/>
                <a:latin typeface="Akzidenz-Grotesk BQ Regular"/>
                <a:ea typeface="Akzidenz-Grotesk BQ Regular"/>
                <a:cs typeface="Akzidenz-Grotesk BQ Regular"/>
                <a:sym typeface="Akzidenz-Grotesk BQ Regular"/>
              </a:defRPr>
            </a:pPr>
            <a:r>
              <a:t>“Beröm mig när jag </a:t>
            </a:r>
          </a:p>
          <a:p>
            <a:pPr defTabSz="914400">
              <a:defRPr sz="1400" b="0" i="0">
                <a:effectLst/>
                <a:latin typeface="Akzidenz-Grotesk BQ Regular"/>
                <a:ea typeface="Akzidenz-Grotesk BQ Regular"/>
                <a:cs typeface="Akzidenz-Grotesk BQ Regular"/>
                <a:sym typeface="Akzidenz-Grotesk BQ Regular"/>
              </a:defRPr>
            </a:pPr>
            <a:r>
              <a:t>kämpat och gjort </a:t>
            </a:r>
          </a:p>
          <a:p>
            <a:pPr defTabSz="914400">
              <a:defRPr sz="1400" b="0" i="0">
                <a:effectLst/>
                <a:latin typeface="Akzidenz-Grotesk BQ Regular"/>
                <a:ea typeface="Akzidenz-Grotesk BQ Regular"/>
                <a:cs typeface="Akzidenz-Grotesk BQ Regular"/>
                <a:sym typeface="Akzidenz-Grotesk BQ Regular"/>
              </a:defRPr>
            </a:pPr>
            <a:r>
              <a:t>mitt bästa”</a:t>
            </a:r>
          </a:p>
          <a:p>
            <a:pPr defTabSz="914400">
              <a:defRPr sz="1400" b="0" i="0">
                <a:effectLst/>
                <a:latin typeface="Akzidenz-Grotesk BQ Regular"/>
                <a:ea typeface="Akzidenz-Grotesk BQ Regular"/>
                <a:cs typeface="Akzidenz-Grotesk BQ Regular"/>
                <a:sym typeface="Akzidenz-Grotesk BQ Regular"/>
              </a:defRPr>
            </a:pPr>
            <a:endParaRPr/>
          </a:p>
          <a:p>
            <a:pPr defTabSz="914400">
              <a:defRPr sz="1400" b="0" i="0">
                <a:effectLst/>
                <a:latin typeface="Akzidenz-Grotesk BQ Regular"/>
                <a:ea typeface="Akzidenz-Grotesk BQ Regular"/>
                <a:cs typeface="Akzidenz-Grotesk BQ Regular"/>
                <a:sym typeface="Akzidenz-Grotesk BQ Regular"/>
              </a:defRPr>
            </a:pPr>
            <a:r>
              <a:t>/Kim 7 år</a:t>
            </a:r>
          </a:p>
        </p:txBody>
      </p:sp>
      <p:pic>
        <p:nvPicPr>
          <p:cNvPr id="318" name="slutligen.png" descr="slutligen.png"/>
          <p:cNvPicPr>
            <a:picLocks noChangeAspect="1"/>
          </p:cNvPicPr>
          <p:nvPr/>
        </p:nvPicPr>
        <p:blipFill>
          <a:blip r:embed="rId3">
            <a:extLst/>
          </a:blip>
          <a:stretch>
            <a:fillRect/>
          </a:stretch>
        </p:blipFill>
        <p:spPr>
          <a:xfrm>
            <a:off x="0" y="-17338"/>
            <a:ext cx="12192001" cy="80283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ATT FUNDERA KRING"/>
          <p:cNvSpPr>
            <a:spLocks noGrp="1"/>
          </p:cNvSpPr>
          <p:nvPr>
            <p:ph type="title"/>
          </p:nvPr>
        </p:nvSpPr>
        <p:spPr>
          <a:xfrm>
            <a:off x="0" y="1087"/>
            <a:ext cx="12192001" cy="836355"/>
          </a:xfrm>
          <a:prstGeom prst="rect">
            <a:avLst/>
          </a:prstGeom>
        </p:spPr>
        <p:txBody>
          <a:bodyPr/>
          <a:lstStyle>
            <a:lvl1pPr algn="ctr">
              <a:defRPr>
                <a:solidFill>
                  <a:srgbClr val="FFFFFF"/>
                </a:solidFill>
                <a:latin typeface="Akzidenz-Grotesk BQ Bold Conden"/>
                <a:ea typeface="Akzidenz-Grotesk BQ Bold Conden"/>
                <a:cs typeface="Akzidenz-Grotesk BQ Bold Conden"/>
                <a:sym typeface="Akzidenz-Grotesk BQ Bold Conden"/>
              </a:defRPr>
            </a:lvl1pPr>
          </a:lstStyle>
          <a:p>
            <a:r>
              <a:t>ATT FUNDERA KRING</a:t>
            </a:r>
          </a:p>
        </p:txBody>
      </p:sp>
      <p:sp>
        <p:nvSpPr>
          <p:cNvPr id="323" name="Hur skulle du vilja att publiken agerar mot domaren om det är ditt barn som dömer?…"/>
          <p:cNvSpPr>
            <a:spLocks noGrp="1"/>
          </p:cNvSpPr>
          <p:nvPr>
            <p:ph type="body" sz="half" idx="1"/>
          </p:nvPr>
        </p:nvSpPr>
        <p:spPr>
          <a:xfrm>
            <a:off x="2082248" y="1984813"/>
            <a:ext cx="8441321" cy="3317056"/>
          </a:xfrm>
          <a:prstGeom prst="rect">
            <a:avLst/>
          </a:prstGeom>
        </p:spPr>
        <p:txBody>
          <a:bodyPr/>
          <a:lstStyle/>
          <a:p>
            <a:pPr marL="0" indent="0">
              <a:lnSpc>
                <a:spcPct val="100000"/>
              </a:lnSpc>
              <a:buSzTx/>
              <a:buFontTx/>
              <a:buNone/>
              <a:defRPr sz="1800">
                <a:latin typeface="Akzidenz-Grotesk BQ Regular"/>
                <a:ea typeface="Akzidenz-Grotesk BQ Regular"/>
                <a:cs typeface="Akzidenz-Grotesk BQ Regular"/>
                <a:sym typeface="Akzidenz-Grotesk BQ Regular"/>
              </a:defRPr>
            </a:pPr>
            <a:r>
              <a:rPr dirty="0" err="1"/>
              <a:t>Hur</a:t>
            </a:r>
            <a:r>
              <a:rPr dirty="0"/>
              <a:t> </a:t>
            </a:r>
            <a:r>
              <a:rPr dirty="0" err="1"/>
              <a:t>skulle</a:t>
            </a:r>
            <a:r>
              <a:rPr dirty="0"/>
              <a:t> du </a:t>
            </a:r>
            <a:r>
              <a:rPr dirty="0" err="1"/>
              <a:t>vilja</a:t>
            </a:r>
            <a:r>
              <a:rPr dirty="0"/>
              <a:t> </a:t>
            </a:r>
            <a:r>
              <a:rPr dirty="0" err="1"/>
              <a:t>att</a:t>
            </a:r>
            <a:r>
              <a:rPr dirty="0"/>
              <a:t> </a:t>
            </a:r>
            <a:r>
              <a:rPr dirty="0" err="1"/>
              <a:t>publiken</a:t>
            </a:r>
            <a:r>
              <a:rPr dirty="0"/>
              <a:t> </a:t>
            </a:r>
            <a:r>
              <a:rPr dirty="0" err="1"/>
              <a:t>agerar</a:t>
            </a:r>
            <a:r>
              <a:rPr dirty="0"/>
              <a:t> mot </a:t>
            </a:r>
            <a:r>
              <a:rPr dirty="0" err="1"/>
              <a:t>domaren</a:t>
            </a:r>
            <a:r>
              <a:rPr dirty="0"/>
              <a:t> om </a:t>
            </a:r>
            <a:r>
              <a:rPr dirty="0" err="1"/>
              <a:t>det</a:t>
            </a:r>
            <a:r>
              <a:rPr dirty="0"/>
              <a:t> </a:t>
            </a:r>
            <a:r>
              <a:rPr dirty="0" err="1"/>
              <a:t>är</a:t>
            </a:r>
            <a:r>
              <a:rPr dirty="0"/>
              <a:t> </a:t>
            </a:r>
            <a:r>
              <a:rPr dirty="0" err="1"/>
              <a:t>ditt</a:t>
            </a:r>
            <a:r>
              <a:rPr dirty="0"/>
              <a:t> barn </a:t>
            </a:r>
            <a:r>
              <a:rPr dirty="0" err="1"/>
              <a:t>som</a:t>
            </a:r>
            <a:r>
              <a:rPr dirty="0"/>
              <a:t> </a:t>
            </a:r>
            <a:r>
              <a:rPr dirty="0" err="1"/>
              <a:t>dömer</a:t>
            </a:r>
            <a:r>
              <a:rPr dirty="0"/>
              <a:t>?</a:t>
            </a:r>
          </a:p>
          <a:p>
            <a:pPr marL="0" indent="0">
              <a:lnSpc>
                <a:spcPct val="100000"/>
              </a:lnSpc>
              <a:buSzTx/>
              <a:buFontTx/>
              <a:buNone/>
              <a:defRPr sz="1800">
                <a:latin typeface="Akzidenz-Grotesk BQ Regular"/>
                <a:ea typeface="Akzidenz-Grotesk BQ Regular"/>
                <a:cs typeface="Akzidenz-Grotesk BQ Regular"/>
                <a:sym typeface="Akzidenz-Grotesk BQ Regular"/>
              </a:defRPr>
            </a:pPr>
            <a:endParaRPr dirty="0"/>
          </a:p>
          <a:p>
            <a:pPr marL="0" indent="0">
              <a:lnSpc>
                <a:spcPct val="100000"/>
              </a:lnSpc>
              <a:buSzTx/>
              <a:buFontTx/>
              <a:buNone/>
              <a:defRPr sz="1800">
                <a:latin typeface="Akzidenz-Grotesk BQ Regular"/>
                <a:ea typeface="Akzidenz-Grotesk BQ Regular"/>
                <a:cs typeface="Akzidenz-Grotesk BQ Regular"/>
                <a:sym typeface="Akzidenz-Grotesk BQ Regular"/>
              </a:defRPr>
            </a:pPr>
            <a:r>
              <a:rPr dirty="0"/>
              <a:t>I </a:t>
            </a:r>
            <a:r>
              <a:rPr dirty="0" err="1"/>
              <a:t>vilka</a:t>
            </a:r>
            <a:r>
              <a:rPr dirty="0"/>
              <a:t> </a:t>
            </a:r>
            <a:r>
              <a:rPr dirty="0" err="1"/>
              <a:t>situationer</a:t>
            </a:r>
            <a:r>
              <a:rPr dirty="0"/>
              <a:t> </a:t>
            </a:r>
            <a:r>
              <a:rPr dirty="0" err="1"/>
              <a:t>applåderar</a:t>
            </a:r>
            <a:r>
              <a:rPr dirty="0"/>
              <a:t>/</a:t>
            </a:r>
            <a:r>
              <a:rPr dirty="0" err="1"/>
              <a:t>berömmer</a:t>
            </a:r>
            <a:r>
              <a:rPr dirty="0"/>
              <a:t>/</a:t>
            </a:r>
            <a:r>
              <a:rPr dirty="0" err="1"/>
              <a:t>hjälper</a:t>
            </a:r>
            <a:r>
              <a:rPr dirty="0"/>
              <a:t> du </a:t>
            </a:r>
            <a:r>
              <a:rPr dirty="0" err="1"/>
              <a:t>motståndare</a:t>
            </a:r>
            <a:r>
              <a:rPr dirty="0"/>
              <a:t>?</a:t>
            </a:r>
          </a:p>
          <a:p>
            <a:pPr marL="0" indent="0">
              <a:lnSpc>
                <a:spcPct val="100000"/>
              </a:lnSpc>
              <a:buSzTx/>
              <a:buFontTx/>
              <a:buNone/>
              <a:defRPr sz="1800">
                <a:latin typeface="Akzidenz-Grotesk BQ Regular"/>
                <a:ea typeface="Akzidenz-Grotesk BQ Regular"/>
                <a:cs typeface="Akzidenz-Grotesk BQ Regular"/>
                <a:sym typeface="Akzidenz-Grotesk BQ Regular"/>
              </a:defRPr>
            </a:pPr>
            <a:endParaRPr dirty="0"/>
          </a:p>
          <a:p>
            <a:pPr marL="0" indent="0">
              <a:lnSpc>
                <a:spcPct val="100000"/>
              </a:lnSpc>
              <a:buSzTx/>
              <a:buFontTx/>
              <a:buNone/>
              <a:defRPr sz="1800">
                <a:latin typeface="Akzidenz-Grotesk BQ Regular"/>
                <a:ea typeface="Akzidenz-Grotesk BQ Regular"/>
                <a:cs typeface="Akzidenz-Grotesk BQ Regular"/>
                <a:sym typeface="Akzidenz-Grotesk BQ Regular"/>
              </a:defRPr>
            </a:pPr>
            <a:r>
              <a:rPr dirty="0" err="1"/>
              <a:t>Bygger</a:t>
            </a:r>
            <a:r>
              <a:rPr dirty="0"/>
              <a:t> </a:t>
            </a:r>
            <a:r>
              <a:rPr dirty="0" err="1"/>
              <a:t>idrott</a:t>
            </a:r>
            <a:r>
              <a:rPr dirty="0"/>
              <a:t> </a:t>
            </a:r>
            <a:r>
              <a:rPr dirty="0" err="1"/>
              <a:t>i</a:t>
            </a:r>
            <a:r>
              <a:rPr dirty="0"/>
              <a:t> </a:t>
            </a:r>
            <a:r>
              <a:rPr dirty="0" err="1"/>
              <a:t>vår</a:t>
            </a:r>
            <a:r>
              <a:rPr dirty="0"/>
              <a:t> </a:t>
            </a:r>
            <a:r>
              <a:rPr dirty="0" err="1"/>
              <a:t>förening</a:t>
            </a:r>
            <a:r>
              <a:rPr dirty="0"/>
              <a:t> </a:t>
            </a:r>
            <a:r>
              <a:rPr dirty="0" err="1"/>
              <a:t>på</a:t>
            </a:r>
            <a:r>
              <a:rPr dirty="0"/>
              <a:t> </a:t>
            </a:r>
            <a:r>
              <a:rPr dirty="0" err="1"/>
              <a:t>lek</a:t>
            </a:r>
            <a:r>
              <a:rPr dirty="0"/>
              <a:t> </a:t>
            </a:r>
            <a:r>
              <a:rPr dirty="0" err="1"/>
              <a:t>och</a:t>
            </a:r>
            <a:r>
              <a:rPr dirty="0"/>
              <a:t> </a:t>
            </a:r>
            <a:r>
              <a:rPr dirty="0" err="1"/>
              <a:t>glädje</a:t>
            </a:r>
            <a:r>
              <a:rPr dirty="0"/>
              <a:t>?</a:t>
            </a:r>
          </a:p>
        </p:txBody>
      </p:sp>
      <p:pic>
        <p:nvPicPr>
          <p:cNvPr id="324" name="FUNDERA.png" descr="FUNDERA.png"/>
          <p:cNvPicPr>
            <a:picLocks noChangeAspect="1"/>
          </p:cNvPicPr>
          <p:nvPr/>
        </p:nvPicPr>
        <p:blipFill>
          <a:blip r:embed="rId3">
            <a:extLst/>
          </a:blip>
          <a:stretch>
            <a:fillRect/>
          </a:stretch>
        </p:blipFill>
        <p:spPr>
          <a:xfrm>
            <a:off x="0" y="-7554"/>
            <a:ext cx="12192001" cy="802838"/>
          </a:xfrm>
          <a:prstGeom prst="rect">
            <a:avLst/>
          </a:prstGeom>
          <a:ln w="12700">
            <a:miter lim="400000"/>
          </a:ln>
        </p:spPr>
      </p:pic>
      <p:pic>
        <p:nvPicPr>
          <p:cNvPr id="325" name="bulletpoint.png" descr="bulletpoint.png"/>
          <p:cNvPicPr>
            <a:picLocks noChangeAspect="1"/>
          </p:cNvPicPr>
          <p:nvPr/>
        </p:nvPicPr>
        <p:blipFill>
          <a:blip r:embed="rId4">
            <a:extLst/>
          </a:blip>
          <a:stretch>
            <a:fillRect/>
          </a:stretch>
        </p:blipFill>
        <p:spPr>
          <a:xfrm>
            <a:off x="1668431" y="2047449"/>
            <a:ext cx="254885" cy="254885"/>
          </a:xfrm>
          <a:prstGeom prst="rect">
            <a:avLst/>
          </a:prstGeom>
          <a:ln w="12700">
            <a:miter lim="400000"/>
          </a:ln>
        </p:spPr>
      </p:pic>
      <p:pic>
        <p:nvPicPr>
          <p:cNvPr id="326" name="bulletpoint.png" descr="bulletpoint.png"/>
          <p:cNvPicPr>
            <a:picLocks noChangeAspect="1"/>
          </p:cNvPicPr>
          <p:nvPr/>
        </p:nvPicPr>
        <p:blipFill>
          <a:blip r:embed="rId4">
            <a:extLst/>
          </a:blip>
          <a:stretch>
            <a:fillRect/>
          </a:stretch>
        </p:blipFill>
        <p:spPr>
          <a:xfrm>
            <a:off x="1668431" y="2844751"/>
            <a:ext cx="254885" cy="254885"/>
          </a:xfrm>
          <a:prstGeom prst="rect">
            <a:avLst/>
          </a:prstGeom>
          <a:ln w="12700">
            <a:miter lim="400000"/>
          </a:ln>
        </p:spPr>
      </p:pic>
      <p:pic>
        <p:nvPicPr>
          <p:cNvPr id="327" name="bulletpoint.png" descr="bulletpoint.png"/>
          <p:cNvPicPr>
            <a:picLocks noChangeAspect="1"/>
          </p:cNvPicPr>
          <p:nvPr/>
        </p:nvPicPr>
        <p:blipFill>
          <a:blip r:embed="rId4">
            <a:extLst/>
          </a:blip>
          <a:stretch>
            <a:fillRect/>
          </a:stretch>
        </p:blipFill>
        <p:spPr>
          <a:xfrm>
            <a:off x="1668431" y="3651518"/>
            <a:ext cx="254885" cy="25488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tema">
  <a:themeElements>
    <a:clrScheme name="Office-tema">
      <a:dk1>
        <a:srgbClr val="FFFFFF"/>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4800" b="1" i="1" u="none" strike="noStrike" cap="none" spc="0" normalizeH="0" baseline="0">
            <a:ln>
              <a:noFill/>
            </a:ln>
            <a:solidFill>
              <a:srgbClr val="FFFFFF"/>
            </a:solidFill>
            <a:effectLst>
              <a:outerShdw blurRad="38100" dist="38100" dir="2700000" rotWithShape="0">
                <a:srgbClr val="000000">
                  <a:alpha val="43137"/>
                </a:srgbClr>
              </a:outerShdw>
            </a:effectLst>
            <a:uFillTx/>
            <a:latin typeface="Franklin Gothic Demi Cond"/>
            <a:ea typeface="Franklin Gothic Demi Cond"/>
            <a:cs typeface="Franklin Gothic Demi Cond"/>
            <a:sym typeface="Franklin Gothic Demi C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1002</Words>
  <Application>Microsoft Macintosh PowerPoint</Application>
  <PresentationFormat>Widescreen</PresentationFormat>
  <Paragraphs>137</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Akzidenz-Grotesk BQ Bold Conden</vt:lpstr>
      <vt:lpstr>Akzidenz-Grotesk BQ Light</vt:lpstr>
      <vt:lpstr>Akzidenz-Grotesk BQ Regular</vt:lpstr>
      <vt:lpstr>AkzidenzGroteskBQ-Medium</vt:lpstr>
      <vt:lpstr>Arial</vt:lpstr>
      <vt:lpstr>Calibri</vt:lpstr>
      <vt:lpstr>Franklin Gothic Demi Cond</vt:lpstr>
      <vt:lpstr>Helvetica</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“Bli inte arg på mig  om jag inte klarar  av vissa saker”  /Abbe 10 år</vt:lpstr>
      <vt:lpstr>ATT FUNDERA KRING</vt:lpstr>
      <vt:lpstr>TACK FÖR DITT ENGAGEMANG</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 Åkerblom</cp:lastModifiedBy>
  <cp:revision>7</cp:revision>
  <dcterms:modified xsi:type="dcterms:W3CDTF">2018-02-01T08:28:55Z</dcterms:modified>
</cp:coreProperties>
</file>